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8" r:id="rId3"/>
    <p:sldId id="360" r:id="rId4"/>
    <p:sldId id="444" r:id="rId5"/>
    <p:sldId id="373" r:id="rId6"/>
    <p:sldId id="374" r:id="rId7"/>
    <p:sldId id="347" r:id="rId8"/>
    <p:sldId id="371" r:id="rId9"/>
    <p:sldId id="398" r:id="rId10"/>
    <p:sldId id="421" r:id="rId11"/>
    <p:sldId id="389" r:id="rId12"/>
    <p:sldId id="451" r:id="rId13"/>
    <p:sldId id="390" r:id="rId14"/>
    <p:sldId id="401" r:id="rId15"/>
    <p:sldId id="447" r:id="rId16"/>
    <p:sldId id="422" r:id="rId17"/>
    <p:sldId id="410" r:id="rId18"/>
    <p:sldId id="446" r:id="rId19"/>
    <p:sldId id="407" r:id="rId20"/>
    <p:sldId id="423" r:id="rId21"/>
    <p:sldId id="415" r:id="rId22"/>
    <p:sldId id="456" r:id="rId23"/>
    <p:sldId id="395" r:id="rId24"/>
    <p:sldId id="448" r:id="rId25"/>
    <p:sldId id="449" r:id="rId26"/>
    <p:sldId id="382" r:id="rId27"/>
    <p:sldId id="427" r:id="rId28"/>
    <p:sldId id="418" r:id="rId29"/>
    <p:sldId id="450" r:id="rId30"/>
    <p:sldId id="428" r:id="rId31"/>
    <p:sldId id="453" r:id="rId32"/>
    <p:sldId id="429" r:id="rId33"/>
    <p:sldId id="455" r:id="rId34"/>
    <p:sldId id="452" r:id="rId35"/>
    <p:sldId id="269" r:id="rId3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FFD243"/>
    <a:srgbClr val="DDC40F"/>
    <a:srgbClr val="C9A6E4"/>
    <a:srgbClr val="007E39"/>
    <a:srgbClr val="F8F2A6"/>
    <a:srgbClr val="BED2FE"/>
    <a:srgbClr val="54D072"/>
    <a:srgbClr val="C9F1FF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3" autoAdjust="0"/>
    <p:restoredTop sz="69074" autoAdjust="0"/>
  </p:normalViewPr>
  <p:slideViewPr>
    <p:cSldViewPr snapToGrid="0">
      <p:cViewPr varScale="1">
        <p:scale>
          <a:sx n="50" d="100"/>
          <a:sy n="50" d="100"/>
        </p:scale>
        <p:origin x="154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% Satisfactions</a:t>
            </a:r>
            <a:r>
              <a:rPr lang="en-US" sz="2400" b="1" baseline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by Perforated Container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0060458856515154"/>
          <c:y val="6.9326028387012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0.14155951150542631"/>
          <c:y val="0.20106078892951101"/>
          <c:w val="0.6955906044107677"/>
          <c:h val="0.652470814815857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Sheet1!$C$10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6CA64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Sheet1!$D$9:$G$9</c:f>
              <c:strCache>
                <c:ptCount val="4"/>
                <c:pt idx="0">
                  <c:v>License</c:v>
                </c:pt>
                <c:pt idx="1">
                  <c:v>Slow Server</c:v>
                </c:pt>
                <c:pt idx="2">
                  <c:v>SSH/VNC</c:v>
                </c:pt>
                <c:pt idx="3">
                  <c:v>Software Related</c:v>
                </c:pt>
              </c:strCache>
            </c:strRef>
          </c:cat>
          <c:val>
            <c:numRef>
              <c:f>Sheet1!$D$10:$G$10</c:f>
              <c:numCache>
                <c:formatCode>0%</c:formatCode>
                <c:ptCount val="4"/>
                <c:pt idx="0">
                  <c:v>0.94</c:v>
                </c:pt>
                <c:pt idx="1">
                  <c:v>0.89</c:v>
                </c:pt>
                <c:pt idx="2">
                  <c:v>1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7-4F22-93C8-FD8155AB10B2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Processes</c:v>
                </c:pt>
              </c:strCache>
            </c:strRef>
          </c:tx>
          <c:spPr>
            <a:solidFill>
              <a:srgbClr val="D6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7-4F22-93C8-FD8155AB10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D7-4F22-93C8-FD8155AB10B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7-4F22-93C8-FD8155AB1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Sheet1!$D$9:$G$9</c:f>
              <c:strCache>
                <c:ptCount val="4"/>
                <c:pt idx="0">
                  <c:v>License</c:v>
                </c:pt>
                <c:pt idx="1">
                  <c:v>Slow Server</c:v>
                </c:pt>
                <c:pt idx="2">
                  <c:v>SSH/VNC</c:v>
                </c:pt>
                <c:pt idx="3">
                  <c:v>Software Related</c:v>
                </c:pt>
              </c:strCache>
            </c:strRef>
          </c:cat>
          <c:val>
            <c:numRef>
              <c:f>Sheet1!$D$11:$G$11</c:f>
              <c:numCache>
                <c:formatCode>General</c:formatCode>
                <c:ptCount val="4"/>
                <c:pt idx="0" formatCode="0%">
                  <c:v>0.03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7-4F22-93C8-FD8155AB10B2}"/>
            </c:ext>
          </c:extLst>
        </c:ser>
        <c:ser>
          <c:idx val="2"/>
          <c:order val="2"/>
          <c:tx>
            <c:strRef>
              <c:f>Sheet1!$C$12</c:f>
              <c:strCache>
                <c:ptCount val="1"/>
                <c:pt idx="0">
                  <c:v>Filesystem</c:v>
                </c:pt>
              </c:strCache>
            </c:strRef>
          </c:tx>
          <c:spPr>
            <a:solidFill>
              <a:srgbClr val="DDC40F"/>
            </a:solidFill>
            <a:ln>
              <a:noFill/>
            </a:ln>
            <a:effectLst/>
          </c:spPr>
          <c:invertIfNegative val="0"/>
          <c:cat>
            <c:strRef>
              <c:f>Sheet1!$D$9:$G$9</c:f>
              <c:strCache>
                <c:ptCount val="4"/>
                <c:pt idx="0">
                  <c:v>License</c:v>
                </c:pt>
                <c:pt idx="1">
                  <c:v>Slow Server</c:v>
                </c:pt>
                <c:pt idx="2">
                  <c:v>SSH/VNC</c:v>
                </c:pt>
                <c:pt idx="3">
                  <c:v>Software Related</c:v>
                </c:pt>
              </c:strCache>
            </c:strRef>
          </c:cat>
          <c:val>
            <c:numRef>
              <c:f>Sheet1!$D$12:$G$12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D7-4F22-93C8-FD8155AB10B2}"/>
            </c:ext>
          </c:extLst>
        </c:ser>
        <c:ser>
          <c:idx val="3"/>
          <c:order val="3"/>
          <c:tx>
            <c:strRef>
              <c:f>Sheet1!$C$13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D7-4F22-93C8-FD8155AB10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Sheet1!$D$9:$G$9</c:f>
              <c:strCache>
                <c:ptCount val="4"/>
                <c:pt idx="0">
                  <c:v>License</c:v>
                </c:pt>
                <c:pt idx="1">
                  <c:v>Slow Server</c:v>
                </c:pt>
                <c:pt idx="2">
                  <c:v>SSH/VNC</c:v>
                </c:pt>
                <c:pt idx="3">
                  <c:v>Software Related</c:v>
                </c:pt>
              </c:strCache>
            </c:strRef>
          </c:cat>
          <c:val>
            <c:numRef>
              <c:f>Sheet1!$D$13:$G$13</c:f>
              <c:numCache>
                <c:formatCode>0%</c:formatCode>
                <c:ptCount val="4"/>
                <c:pt idx="0">
                  <c:v>0.03</c:v>
                </c:pt>
                <c:pt idx="1">
                  <c:v>0.11</c:v>
                </c:pt>
                <c:pt idx="2" formatCode="General">
                  <c:v>0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D7-4F22-93C8-FD8155AB1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530232"/>
        <c:axId val="463532200"/>
      </c:barChart>
      <c:catAx>
        <c:axId val="463530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Ticket Class</a:t>
                </a:r>
              </a:p>
            </c:rich>
          </c:tx>
          <c:layout>
            <c:manualLayout>
              <c:xMode val="edge"/>
              <c:yMode val="edge"/>
              <c:x val="0.42219999969078709"/>
              <c:y val="0.93302958612732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3532200"/>
        <c:crosses val="autoZero"/>
        <c:auto val="1"/>
        <c:lblAlgn val="ctr"/>
        <c:lblOffset val="100"/>
        <c:noMultiLvlLbl val="0"/>
      </c:catAx>
      <c:valAx>
        <c:axId val="463532200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Satisfaction Rate</a:t>
                </a:r>
              </a:p>
            </c:rich>
          </c:tx>
          <c:layout>
            <c:manualLayout>
              <c:xMode val="edge"/>
              <c:yMode val="edge"/>
              <c:x val="3.9759950278562189E-2"/>
              <c:y val="0.314108391109422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35302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37281492756297"/>
          <c:y val="0.190805362121484"/>
          <c:w val="0.19059368960749867"/>
          <c:h val="0.32451375620230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A4A2A1-7C32-4BF4-9827-41E0C3224426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F648E-0C0F-4878-9413-0957281E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1E70D1-572D-46C2-AD13-4A504D8FFA66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65B1B4-DB38-4DA5-B557-78FC112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7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2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7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92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5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5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4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01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0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9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7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8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0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7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3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20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0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7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D3F8-7819-4838-AAFE-A2125E488C7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C7E-DBF4-4E74-98DD-E50D23525C3E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 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 smtClean="0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1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F38C-6716-4DF8-8EB5-40BB24B31C3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0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D3F8-7819-4838-AAFE-A2125E488C7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0A16-29B8-4DED-A47E-31C94D494CEC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99E8-00DF-4EBD-8C87-F77B260B8A72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1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7DC9-6D72-40CC-A50F-1023D63981FF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43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BEB8-23A2-46FF-AD6C-62DDE8D341F1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6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B7C5-6C19-4AC0-B5C9-9D75551A3C1C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0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5FB8-150B-423E-B7C4-1531528265C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0A16-29B8-4DED-A47E-31C94D494CEC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B46B-7441-47C5-AE06-D5C36B7D2FF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81F-9D7D-4860-8F3A-E0E67531D85A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34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C7E-DBF4-4E74-98DD-E50D23525C3E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07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F38C-6716-4DF8-8EB5-40BB24B31C3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99E8-00DF-4EBD-8C87-F77B260B8A72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7DC9-6D72-40CC-A50F-1023D63981FF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BEB8-23A2-46FF-AD6C-62DDE8D341F1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B7C5-6C19-4AC0-B5C9-9D75551A3C1C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95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5FB8-150B-423E-B7C4-1531528265C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6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B46B-7441-47C5-AE06-D5C36B7D2FF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27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81F-9D7D-4860-8F3A-E0E67531D85A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3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4" r:id="rId11"/>
    <p:sldLayoutId id="2147483671" r:id="rId12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9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64.png"/><Relationship Id="rId7" Type="http://schemas.openxmlformats.org/officeDocument/2006/relationships/image" Target="../media/image4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jpe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40.gif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14400" y="480838"/>
            <a:ext cx="10363200" cy="1077150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WatchIT: Who Watches Your IT Guy?</a:t>
            </a:r>
            <a:endParaRPr lang="he-IL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7338" y="4040552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Yaron Weinsberg</a:t>
            </a:r>
            <a:b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IBM Research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7409" y="4040122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Idit Keidar</a:t>
            </a:r>
            <a:b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Technion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webee.technion.ac.il/%7Eidish/Images/IditKeidarSmil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837" r="835" b="2"/>
          <a:stretch/>
        </p:blipFill>
        <p:spPr bwMode="auto">
          <a:xfrm>
            <a:off x="3587683" y="2743922"/>
            <a:ext cx="1345641" cy="12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607" y="2711289"/>
            <a:ext cx="1285091" cy="1334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9294" y="3730438"/>
            <a:ext cx="20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Noam Shalev</a:t>
            </a:r>
            <a:b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Technion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20651" r="24680" b="26418"/>
          <a:stretch/>
        </p:blipFill>
        <p:spPr>
          <a:xfrm>
            <a:off x="1428760" y="2273940"/>
            <a:ext cx="1489352" cy="14564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84573" y="4036838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Yosef Moatti</a:t>
            </a:r>
            <a:b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IBM Research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4489" r="-10621" b="14538"/>
          <a:stretch/>
        </p:blipFill>
        <p:spPr>
          <a:xfrm>
            <a:off x="7486943" y="2711289"/>
            <a:ext cx="1354828" cy="13255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10060" y="5977940"/>
            <a:ext cx="7371879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SOSP 2017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October 31, Shanghai, China.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Image result for ibm research"/>
          <p:cNvPicPr>
            <a:picLocks noChangeAspect="1" noChangeArrowheads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080" y="6208772"/>
            <a:ext cx="1037920" cy="5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177306"/>
            <a:ext cx="1948922" cy="5245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67293" y="4048558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Elad Ben-Yehuda</a:t>
            </a:r>
            <a:br>
              <a:rPr lang="en-US" sz="2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IBM Research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7315" b="6659"/>
          <a:stretch/>
        </p:blipFill>
        <p:spPr>
          <a:xfrm>
            <a:off x="9416193" y="2711289"/>
            <a:ext cx="1210378" cy="13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4044" y="4842565"/>
            <a:ext cx="751662" cy="798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>
            <a:stCxn id="9" idx="0"/>
            <a:endCxn id="14" idx="2"/>
          </p:cNvCxnSpPr>
          <p:nvPr/>
        </p:nvCxnSpPr>
        <p:spPr>
          <a:xfrm flipH="1" flipV="1">
            <a:off x="10034464" y="3257954"/>
            <a:ext cx="5411" cy="1584611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9503273" y="5617063"/>
            <a:ext cx="1073204" cy="79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Exploit the isolation of Linux</a:t>
            </a:r>
            <a:r>
              <a:rPr lang="en-US" altLang="en-US" sz="28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containers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Punch</a:t>
            </a:r>
            <a:r>
              <a:rPr lang="en-US" altLang="en-US" sz="2800" dirty="0">
                <a:latin typeface="Cambria" panose="02040503050406030204" pitchFamily="18" charset="0"/>
              </a:rPr>
              <a:t> this isolation</a:t>
            </a:r>
          </a:p>
          <a:p>
            <a:pPr lvl="2" algn="l" rtl="0" eaLnBrk="1" hangingPunct="1"/>
            <a:r>
              <a:rPr lang="en-US" altLang="en-US" sz="2200" dirty="0">
                <a:latin typeface="Cambria" panose="02040503050406030204" pitchFamily="18" charset="0"/>
              </a:rPr>
              <a:t>Create a new container type</a:t>
            </a:r>
          </a:p>
          <a:p>
            <a:pPr lvl="2" algn="l" rtl="0" eaLnBrk="1" hangingPunct="1"/>
            <a:endParaRPr lang="en-US" altLang="en-US" sz="22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b="1" dirty="0">
              <a:solidFill>
                <a:srgbClr val="7030A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Confine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system administrators in punched containers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Key Idea</a:t>
            </a:r>
          </a:p>
        </p:txBody>
      </p:sp>
      <p:pic>
        <p:nvPicPr>
          <p:cNvPr id="10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0104" y="5040596"/>
            <a:ext cx="437141" cy="40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17858"/>
          <a:stretch/>
        </p:blipFill>
        <p:spPr>
          <a:xfrm>
            <a:off x="8670846" y="1811878"/>
            <a:ext cx="2727236" cy="1446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C7D05F-347C-4966-8041-1C98B2EBF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63" y="1820954"/>
            <a:ext cx="2743201" cy="14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4044" y="4842565"/>
            <a:ext cx="751662" cy="7989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>
            <a:stCxn id="9" idx="0"/>
            <a:endCxn id="14" idx="2"/>
          </p:cNvCxnSpPr>
          <p:nvPr/>
        </p:nvCxnSpPr>
        <p:spPr>
          <a:xfrm flipH="1" flipV="1">
            <a:off x="10034464" y="3257954"/>
            <a:ext cx="5411" cy="1584611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9503273" y="5617063"/>
            <a:ext cx="1073204" cy="79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b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Exploit the isolation of Linux</a:t>
            </a:r>
            <a:r>
              <a:rPr lang="en-US" altLang="en-US" sz="28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containers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Key advantages</a:t>
            </a:r>
          </a:p>
          <a:p>
            <a:pPr marL="735013" lvl="1" indent="-342900" algn="l" rtl="0" eaLnBrk="1" hangingPunct="1">
              <a:buFont typeface="+mj-lt"/>
              <a:buAutoNum type="arabicPeriod"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Compartmentalize</a:t>
            </a:r>
            <a:r>
              <a:rPr lang="en-US" altLang="en-US" sz="2400" dirty="0">
                <a:latin typeface="Cambria" panose="02040503050406030204" pitchFamily="18" charset="0"/>
              </a:rPr>
              <a:t> system administrator</a:t>
            </a:r>
          </a:p>
          <a:p>
            <a:pPr marL="735013" lvl="1" indent="-342900" algn="l" rtl="0" eaLnBrk="1" hangingPunct="1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</a:rPr>
              <a:t>Retain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superuser</a:t>
            </a:r>
            <a:r>
              <a:rPr lang="en-US" altLang="en-US" sz="2400" dirty="0">
                <a:latin typeface="Cambria" panose="02040503050406030204" pitchFamily="18" charset="0"/>
              </a:rPr>
              <a:t> privileges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Key Idea</a:t>
            </a:r>
          </a:p>
        </p:txBody>
      </p:sp>
      <p:pic>
        <p:nvPicPr>
          <p:cNvPr id="10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0104" y="5040596"/>
            <a:ext cx="437141" cy="40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17858"/>
          <a:stretch/>
        </p:blipFill>
        <p:spPr>
          <a:xfrm>
            <a:off x="8670846" y="1811878"/>
            <a:ext cx="2727236" cy="14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Introducing Perforated Container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71525" y="1500188"/>
            <a:ext cx="10120313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Like Linux container</a:t>
            </a: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Shares some resources with the host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Example</a:t>
            </a:r>
          </a:p>
          <a:p>
            <a:pPr lvl="1" algn="l" rtl="0" eaLnBrk="1" hangingPunct="1"/>
            <a:endParaRPr lang="en-US" altLang="en-US" sz="2400" b="1" dirty="0">
              <a:solidFill>
                <a:srgbClr val="009E47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900" i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17858"/>
          <a:stretch/>
        </p:blipFill>
        <p:spPr>
          <a:xfrm>
            <a:off x="8618494" y="1604556"/>
            <a:ext cx="1998356" cy="10595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6458" y="3671006"/>
            <a:ext cx="4682490" cy="2139486"/>
          </a:xfrm>
          <a:prstGeom prst="rect">
            <a:avLst/>
          </a:prstGeom>
          <a:solidFill>
            <a:srgbClr val="C9F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04061" y="3886747"/>
            <a:ext cx="2360121" cy="1547504"/>
          </a:xfrm>
          <a:prstGeom prst="rect">
            <a:avLst/>
          </a:prstGeom>
          <a:solidFill>
            <a:srgbClr val="DFC9EF"/>
          </a:solidFill>
          <a:ln w="12700">
            <a:solidFill>
              <a:srgbClr val="00206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55647" y="5509108"/>
            <a:ext cx="142874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7480" y="4151157"/>
            <a:ext cx="1774054" cy="161582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etc/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home/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usr/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var/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conFS/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progs/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17090" y="4317118"/>
            <a:ext cx="6415" cy="13230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25103" y="4321087"/>
            <a:ext cx="1194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3505" y="4579129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4112" y="5640201"/>
            <a:ext cx="286227" cy="1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23505" y="4838682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23505" y="5095800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1754" y="5357728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965484" y="4876782"/>
            <a:ext cx="433112" cy="417386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</a:p>
        </p:txBody>
      </p:sp>
      <p:sp>
        <p:nvSpPr>
          <p:cNvPr id="21" name="Oval 20"/>
          <p:cNvSpPr/>
          <p:nvPr/>
        </p:nvSpPr>
        <p:spPr>
          <a:xfrm>
            <a:off x="7892772" y="4464557"/>
            <a:ext cx="363994" cy="36130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gcc</a:t>
            </a:r>
          </a:p>
        </p:txBody>
      </p:sp>
      <p:sp>
        <p:nvSpPr>
          <p:cNvPr id="22" name="Oval 21"/>
          <p:cNvSpPr/>
          <p:nvPr/>
        </p:nvSpPr>
        <p:spPr>
          <a:xfrm>
            <a:off x="8280445" y="4538419"/>
            <a:ext cx="454589" cy="42571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java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5310" y="3853100"/>
            <a:ext cx="2320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Perforated Container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965484" y="4221199"/>
            <a:ext cx="2065118" cy="1261884"/>
            <a:chOff x="6437588" y="3487536"/>
            <a:chExt cx="2065118" cy="1261884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437588" y="4609470"/>
              <a:ext cx="1137652" cy="3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580189" y="3621555"/>
              <a:ext cx="3175" cy="98897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45014" y="3487536"/>
              <a:ext cx="857692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etc</a:t>
              </a:r>
              <a:r>
                <a:rPr lang="en-US" sz="1200" dirty="0">
                  <a:solidFill>
                    <a:srgbClr val="002060"/>
                  </a:solidFill>
                  <a:latin typeface="Consolas" panose="020B0609020204030204" pitchFamily="49" charset="0"/>
                </a:rPr>
                <a:t>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home/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usr/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var/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proc/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578602" y="3621555"/>
              <a:ext cx="132856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580189" y="3889016"/>
              <a:ext cx="131269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580189" y="4129514"/>
              <a:ext cx="131269" cy="82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580189" y="4368753"/>
              <a:ext cx="131269" cy="209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575240" y="4610525"/>
              <a:ext cx="139547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665686" y="3707566"/>
            <a:ext cx="6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474931" y="4259280"/>
            <a:ext cx="469658" cy="425712"/>
          </a:xfrm>
          <a:prstGeom prst="ellipse">
            <a:avLst/>
          </a:prstGeom>
          <a:solidFill>
            <a:srgbClr val="DFC9EF"/>
          </a:solidFill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Consolas" panose="020B0609020204030204" pitchFamily="49" charset="0"/>
              </a:rPr>
              <a:t>bash</a:t>
            </a:r>
          </a:p>
        </p:txBody>
      </p:sp>
      <p:pic>
        <p:nvPicPr>
          <p:cNvPr id="38" name="Picture 4" descr="Image result for user gray clipar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242" y="3945060"/>
            <a:ext cx="282324" cy="430208"/>
          </a:xfrm>
          <a:prstGeom prst="rect">
            <a:avLst/>
          </a:prstGeom>
          <a:noFill/>
          <a:extLst/>
        </p:spPr>
      </p:pic>
      <p:pic>
        <p:nvPicPr>
          <p:cNvPr id="39" name="Picture 4" descr="Image result for user gray clipar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187" y="3994026"/>
            <a:ext cx="298990" cy="455604"/>
          </a:xfrm>
          <a:prstGeom prst="rect">
            <a:avLst/>
          </a:prstGeom>
          <a:noFill/>
          <a:extLst/>
        </p:spPr>
      </p:pic>
      <p:sp>
        <p:nvSpPr>
          <p:cNvPr id="41" name="TextBox 40"/>
          <p:cNvSpPr txBox="1"/>
          <p:nvPr/>
        </p:nvSpPr>
        <p:spPr>
          <a:xfrm>
            <a:off x="7259594" y="3771633"/>
            <a:ext cx="912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(lnx-host)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73447" y="3853100"/>
            <a:ext cx="9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(lnx-pcont)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Arrow Callout 59"/>
          <p:cNvSpPr/>
          <p:nvPr/>
        </p:nvSpPr>
        <p:spPr>
          <a:xfrm>
            <a:off x="10152160" y="5165916"/>
            <a:ext cx="1330326" cy="2701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593"/>
            </a:avLst>
          </a:prstGeom>
          <a:solidFill>
            <a:srgbClr val="F8F2A6"/>
          </a:solidFill>
          <a:ln w="1905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Consolas" panose="020B0609020204030204" pitchFamily="49" charset="0"/>
              </a:rPr>
              <a:t>77.139.180.14</a:t>
            </a:r>
          </a:p>
        </p:txBody>
      </p:sp>
      <p:sp>
        <p:nvSpPr>
          <p:cNvPr id="44" name="Right Arrow 88"/>
          <p:cNvSpPr/>
          <p:nvPr/>
        </p:nvSpPr>
        <p:spPr>
          <a:xfrm>
            <a:off x="11263097" y="5227099"/>
            <a:ext cx="217402" cy="143913"/>
          </a:xfrm>
          <a:prstGeom prst="rightArrow">
            <a:avLst>
              <a:gd name="adj1" fmla="val 50000"/>
              <a:gd name="adj2" fmla="val 50652"/>
            </a:avLst>
          </a:prstGeom>
          <a:solidFill>
            <a:srgbClr val="F8F2A6"/>
          </a:solidFill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74951" y="3671006"/>
            <a:ext cx="4682490" cy="2139486"/>
          </a:xfrm>
          <a:prstGeom prst="rect">
            <a:avLst/>
          </a:prstGeom>
          <a:solidFill>
            <a:srgbClr val="C9F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72554" y="3886747"/>
            <a:ext cx="2360121" cy="1547504"/>
          </a:xfrm>
          <a:prstGeom prst="rect">
            <a:avLst/>
          </a:prstGeom>
          <a:solidFill>
            <a:srgbClr val="DFC9EF"/>
          </a:solidFill>
          <a:ln w="12700">
            <a:solidFill>
              <a:srgbClr val="00206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24140" y="5509108"/>
            <a:ext cx="142874" cy="215444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/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85973" y="4151157"/>
            <a:ext cx="1774054" cy="161582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etc/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home/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usr/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var/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conFS/</a:t>
            </a:r>
          </a:p>
          <a:p>
            <a:endParaRPr lang="en-US" sz="3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progs/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285583" y="4317118"/>
            <a:ext cx="6415" cy="13230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93596" y="4321087"/>
            <a:ext cx="1194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291998" y="4579129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122605" y="5640201"/>
            <a:ext cx="286227" cy="1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91998" y="4838682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91998" y="5095800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90247" y="5357728"/>
            <a:ext cx="1154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233977" y="4876782"/>
            <a:ext cx="433112" cy="417386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</a:p>
        </p:txBody>
      </p:sp>
      <p:sp>
        <p:nvSpPr>
          <p:cNvPr id="57" name="Oval 56"/>
          <p:cNvSpPr/>
          <p:nvPr/>
        </p:nvSpPr>
        <p:spPr>
          <a:xfrm>
            <a:off x="2161265" y="4464557"/>
            <a:ext cx="363994" cy="36130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gcc</a:t>
            </a:r>
          </a:p>
        </p:txBody>
      </p:sp>
      <p:sp>
        <p:nvSpPr>
          <p:cNvPr id="58" name="Oval 57"/>
          <p:cNvSpPr/>
          <p:nvPr/>
        </p:nvSpPr>
        <p:spPr>
          <a:xfrm>
            <a:off x="2548938" y="4538419"/>
            <a:ext cx="454589" cy="42571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java</a:t>
            </a:r>
          </a:p>
        </p:txBody>
      </p:sp>
      <p:sp>
        <p:nvSpPr>
          <p:cNvPr id="59" name="Right Arrow Callout 59"/>
          <p:cNvSpPr/>
          <p:nvPr/>
        </p:nvSpPr>
        <p:spPr>
          <a:xfrm>
            <a:off x="4418666" y="5055618"/>
            <a:ext cx="1330326" cy="215802"/>
          </a:xfrm>
          <a:prstGeom prst="rightArrowCallout">
            <a:avLst>
              <a:gd name="adj1" fmla="val 25000"/>
              <a:gd name="adj2" fmla="val 22190"/>
              <a:gd name="adj3" fmla="val 47482"/>
              <a:gd name="adj4" fmla="val 83593"/>
            </a:avLst>
          </a:prstGeom>
          <a:solidFill>
            <a:srgbClr val="DFC9EF"/>
          </a:solidFill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Consolas" panose="020B0609020204030204" pitchFamily="49" charset="0"/>
              </a:rPr>
              <a:t>77.139.180.15</a:t>
            </a:r>
            <a:endParaRPr lang="en-US" sz="12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43803" y="3853100"/>
            <a:ext cx="2320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Container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233977" y="4221199"/>
            <a:ext cx="2065118" cy="1261884"/>
            <a:chOff x="6437588" y="3487536"/>
            <a:chExt cx="2065118" cy="1261884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6437588" y="4609470"/>
              <a:ext cx="1137652" cy="30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580189" y="3621555"/>
              <a:ext cx="3175" cy="98897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645014" y="3487536"/>
              <a:ext cx="857692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etc</a:t>
              </a:r>
              <a:r>
                <a:rPr lang="en-US" sz="1200" dirty="0">
                  <a:solidFill>
                    <a:srgbClr val="002060"/>
                  </a:solidFill>
                  <a:latin typeface="Consolas" panose="020B0609020204030204" pitchFamily="49" charset="0"/>
                </a:rPr>
                <a:t>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home/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usr/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var/</a:t>
              </a:r>
            </a:p>
            <a:p>
              <a:endParaRPr lang="en-US" sz="400" dirty="0">
                <a:solidFill>
                  <a:srgbClr val="002060"/>
                </a:solidFill>
              </a:endParaRPr>
            </a:p>
            <a:p>
              <a:r>
                <a:rPr lang="en-US" sz="1200" dirty="0">
                  <a:solidFill>
                    <a:srgbClr val="002060"/>
                  </a:solidFill>
                </a:rPr>
                <a:t>proc/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7578602" y="3621555"/>
              <a:ext cx="132856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580189" y="3889016"/>
              <a:ext cx="131269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580189" y="4129514"/>
              <a:ext cx="131269" cy="82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580189" y="4368753"/>
              <a:ext cx="131269" cy="209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575240" y="4610525"/>
              <a:ext cx="139547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934179" y="3707566"/>
            <a:ext cx="66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43424" y="4259280"/>
            <a:ext cx="469658" cy="425712"/>
          </a:xfrm>
          <a:prstGeom prst="ellipse">
            <a:avLst/>
          </a:prstGeom>
          <a:solidFill>
            <a:srgbClr val="DFC9EF"/>
          </a:solidFill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Consolas" panose="020B0609020204030204" pitchFamily="49" charset="0"/>
              </a:rPr>
              <a:t>bash</a:t>
            </a:r>
          </a:p>
        </p:txBody>
      </p:sp>
      <p:pic>
        <p:nvPicPr>
          <p:cNvPr id="72" name="Picture 4" descr="Image result for user gray clipar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35" y="3945060"/>
            <a:ext cx="282324" cy="430208"/>
          </a:xfrm>
          <a:prstGeom prst="rect">
            <a:avLst/>
          </a:prstGeom>
          <a:noFill/>
          <a:extLst/>
        </p:spPr>
      </p:pic>
      <p:pic>
        <p:nvPicPr>
          <p:cNvPr id="73" name="Picture 4" descr="Image result for user gray clipar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80" y="3994026"/>
            <a:ext cx="298990" cy="455604"/>
          </a:xfrm>
          <a:prstGeom prst="rect">
            <a:avLst/>
          </a:prstGeom>
          <a:noFill/>
          <a:extLst/>
        </p:spPr>
      </p:pic>
      <p:sp>
        <p:nvSpPr>
          <p:cNvPr id="75" name="Right Arrow Callout 34"/>
          <p:cNvSpPr/>
          <p:nvPr/>
        </p:nvSpPr>
        <p:spPr>
          <a:xfrm>
            <a:off x="4419729" y="5511663"/>
            <a:ext cx="1330326" cy="215802"/>
          </a:xfrm>
          <a:prstGeom prst="rightArrowCallout">
            <a:avLst>
              <a:gd name="adj1" fmla="val 25000"/>
              <a:gd name="adj2" fmla="val 22190"/>
              <a:gd name="adj3" fmla="val 47482"/>
              <a:gd name="adj4" fmla="val 83593"/>
            </a:avLst>
          </a:prstGeom>
          <a:noFill/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Consolas" panose="020B0609020204030204" pitchFamily="49" charset="0"/>
              </a:rPr>
              <a:t>77.139.180.14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28087" y="3771633"/>
            <a:ext cx="921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(lnx-host)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83451" y="3853100"/>
            <a:ext cx="827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(lnx-cont)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4951" y="5891743"/>
            <a:ext cx="1041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Traditional Container				   Perforated Container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4" descr="Image result for user gray clipar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28" y="4375268"/>
            <a:ext cx="298990" cy="4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Image result for user gray clipar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81" y="4432697"/>
            <a:ext cx="298990" cy="4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5125"/>
          </a:xfrm>
        </p:spPr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7A6F890-E4A6-449A-9CD0-B1382CC8C043}"/>
              </a:ext>
            </a:extLst>
          </p:cNvPr>
          <p:cNvSpPr/>
          <p:nvPr/>
        </p:nvSpPr>
        <p:spPr>
          <a:xfrm>
            <a:off x="9967381" y="4899991"/>
            <a:ext cx="1636528" cy="8194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D49F54A-6565-454D-B0B5-EF4C883D9F45}"/>
              </a:ext>
            </a:extLst>
          </p:cNvPr>
          <p:cNvSpPr/>
          <p:nvPr/>
        </p:nvSpPr>
        <p:spPr>
          <a:xfrm>
            <a:off x="4260378" y="4693223"/>
            <a:ext cx="1636528" cy="140674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0" grpId="0" animBg="1"/>
      <p:bldP spid="21" grpId="0" animBg="1"/>
      <p:bldP spid="22" grpId="0" animBg="1"/>
      <p:bldP spid="23" grpId="0"/>
      <p:bldP spid="36" grpId="0"/>
      <p:bldP spid="37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56" grpId="0" animBg="1"/>
      <p:bldP spid="57" grpId="0" animBg="1"/>
      <p:bldP spid="58" grpId="0" animBg="1"/>
      <p:bldP spid="59" grpId="0" animBg="1"/>
      <p:bldP spid="60" grpId="0"/>
      <p:bldP spid="70" grpId="0"/>
      <p:bldP spid="71" grpId="0" animBg="1"/>
      <p:bldP spid="75" grpId="0" animBg="1"/>
      <p:bldP spid="76" grpId="0"/>
      <p:bldP spid="77" grpId="0"/>
      <p:bldP spid="2" grpId="0"/>
      <p:bldP spid="3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0974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Like Linux container</a:t>
            </a: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Shares some resources with the host</a:t>
            </a:r>
          </a:p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Shared resources are determined by </a:t>
            </a:r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prediction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For each trouble ticket</a:t>
            </a:r>
          </a:p>
          <a:p>
            <a:pPr lvl="1" algn="l" rtl="0" eaLnBrk="1" hangingPunct="1"/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Custom tailoring</a:t>
            </a:r>
          </a:p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The administrator is </a:t>
            </a:r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still a god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But</a:t>
            </a:r>
            <a:r>
              <a:rPr lang="en-US" altLang="en-US" sz="2400" b="1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only within the p.container </a:t>
            </a:r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limits.</a:t>
            </a: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rtl="0"/>
            <a:r>
              <a:rPr lang="en-US" dirty="0">
                <a:latin typeface="Cambria" panose="02040503050406030204" pitchFamily="18" charset="0"/>
              </a:rPr>
              <a:t>Introducing Perforated Container</a:t>
            </a:r>
          </a:p>
        </p:txBody>
      </p:sp>
      <p:pic>
        <p:nvPicPr>
          <p:cNvPr id="25" name="Picture 4" descr="Image result for go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11" b="10227"/>
          <a:stretch/>
        </p:blipFill>
        <p:spPr bwMode="auto">
          <a:xfrm>
            <a:off x="7405669" y="3959541"/>
            <a:ext cx="2905860" cy="18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jail bars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546" b="-1"/>
          <a:stretch/>
        </p:blipFill>
        <p:spPr bwMode="auto">
          <a:xfrm>
            <a:off x="7204075" y="3937000"/>
            <a:ext cx="3373308" cy="19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server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" b="97461" l="9961" r="89844">
                        <a14:foregroundMark x1="31250" y1="19336" x2="31250" y2="19336"/>
                        <a14:foregroundMark x1="35156" y1="18945" x2="35156" y2="18945"/>
                        <a14:foregroundMark x1="43945" y1="19531" x2="43945" y2="19531"/>
                        <a14:foregroundMark x1="59180" y1="4883" x2="59180" y2="4883"/>
                        <a14:foregroundMark x1="44531" y1="977" x2="44531" y2="977"/>
                        <a14:foregroundMark x1="34766" y1="88086" x2="34766" y2="88086"/>
                        <a14:foregroundMark x1="49023" y1="94336" x2="49023" y2="94336"/>
                        <a14:foregroundMark x1="55273" y1="97461" x2="55273" y2="9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25" y="5091191"/>
            <a:ext cx="1518147" cy="15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17858"/>
          <a:stretch/>
        </p:blipFill>
        <p:spPr>
          <a:xfrm>
            <a:off x="8618494" y="1604556"/>
            <a:ext cx="1998356" cy="1059598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5125"/>
          </a:xfrm>
        </p:spPr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rtl="0"/>
            <a:r>
              <a:rPr lang="en-US" dirty="0">
                <a:latin typeface="Cambria" panose="02040503050406030204" pitchFamily="18" charset="0"/>
              </a:rPr>
              <a:t>Deployment Example</a:t>
            </a:r>
          </a:p>
        </p:txBody>
      </p:sp>
      <p:sp>
        <p:nvSpPr>
          <p:cNvPr id="9" name="Shape 54"/>
          <p:cNvSpPr/>
          <p:nvPr/>
        </p:nvSpPr>
        <p:spPr>
          <a:xfrm>
            <a:off x="6916125" y="4475445"/>
            <a:ext cx="1282800" cy="354000"/>
          </a:xfrm>
          <a:prstGeom prst="flowChartAlternateProcess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55"/>
          <p:cNvSpPr/>
          <p:nvPr/>
        </p:nvSpPr>
        <p:spPr>
          <a:xfrm>
            <a:off x="7881700" y="3993395"/>
            <a:ext cx="317100" cy="803700"/>
          </a:xfrm>
          <a:prstGeom prst="flowChartAlternateProcess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56"/>
          <p:cNvSpPr/>
          <p:nvPr/>
        </p:nvSpPr>
        <p:spPr>
          <a:xfrm>
            <a:off x="7490200" y="2521820"/>
            <a:ext cx="1119600" cy="1488300"/>
          </a:xfrm>
          <a:prstGeom prst="flowChartAlternateProcess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57"/>
          <p:cNvSpPr/>
          <p:nvPr/>
        </p:nvSpPr>
        <p:spPr>
          <a:xfrm>
            <a:off x="6076046" y="4202494"/>
            <a:ext cx="944529" cy="1435763"/>
          </a:xfrm>
          <a:prstGeom prst="flowChartAlternateProcess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150" y="5056320"/>
            <a:ext cx="661849" cy="45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487" y="5030695"/>
            <a:ext cx="341174" cy="505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60"/>
          <p:cNvCxnSpPr/>
          <p:nvPr/>
        </p:nvCxnSpPr>
        <p:spPr>
          <a:xfrm>
            <a:off x="1925020" y="4661933"/>
            <a:ext cx="8130230" cy="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" name="Shape 61"/>
          <p:cNvCxnSpPr/>
          <p:nvPr/>
        </p:nvCxnSpPr>
        <p:spPr>
          <a:xfrm>
            <a:off x="4364062" y="4661945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" name="Shape 62"/>
          <p:cNvCxnSpPr/>
          <p:nvPr/>
        </p:nvCxnSpPr>
        <p:spPr>
          <a:xfrm>
            <a:off x="5507062" y="4661945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" name="Shape 63"/>
          <p:cNvCxnSpPr/>
          <p:nvPr/>
        </p:nvCxnSpPr>
        <p:spPr>
          <a:xfrm>
            <a:off x="6573862" y="4661945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" name="Shape 64"/>
          <p:cNvCxnSpPr/>
          <p:nvPr/>
        </p:nvCxnSpPr>
        <p:spPr>
          <a:xfrm>
            <a:off x="7716862" y="4661945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" name="Shape 65"/>
          <p:cNvCxnSpPr/>
          <p:nvPr/>
        </p:nvCxnSpPr>
        <p:spPr>
          <a:xfrm>
            <a:off x="8986862" y="4661945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" name="Shape 66"/>
          <p:cNvCxnSpPr/>
          <p:nvPr/>
        </p:nvCxnSpPr>
        <p:spPr>
          <a:xfrm>
            <a:off x="9520262" y="4661945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" name="Shape 67"/>
          <p:cNvCxnSpPr/>
          <p:nvPr/>
        </p:nvCxnSpPr>
        <p:spPr>
          <a:xfrm>
            <a:off x="10055250" y="4661945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5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33338" y="2793726"/>
            <a:ext cx="792486" cy="81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3562" y="5013270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5950" y="5030695"/>
            <a:ext cx="661849" cy="45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6837" y="5005057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3475" y="5005057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8462" y="5005057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66150" y="3019795"/>
            <a:ext cx="416100" cy="39968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75"/>
          <p:cNvSpPr txBox="1"/>
          <p:nvPr/>
        </p:nvSpPr>
        <p:spPr>
          <a:xfrm>
            <a:off x="2309310" y="2851591"/>
            <a:ext cx="661800" cy="2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latin typeface="Times"/>
                <a:ea typeface="Times"/>
                <a:cs typeface="Times"/>
                <a:sym typeface="Times"/>
              </a:rPr>
              <a:t>Ticket</a:t>
            </a:r>
          </a:p>
        </p:txBody>
      </p:sp>
      <p:sp>
        <p:nvSpPr>
          <p:cNvPr id="33" name="Shape 76"/>
          <p:cNvSpPr txBox="1"/>
          <p:nvPr/>
        </p:nvSpPr>
        <p:spPr>
          <a:xfrm>
            <a:off x="6546632" y="2842345"/>
            <a:ext cx="858900" cy="3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Times"/>
                <a:ea typeface="Times"/>
                <a:cs typeface="Times"/>
                <a:sym typeface="Times"/>
              </a:rPr>
              <a:t>Deploy</a:t>
            </a:r>
          </a:p>
        </p:txBody>
      </p:sp>
      <p:cxnSp>
        <p:nvCxnSpPr>
          <p:cNvPr id="37" name="Shape 80"/>
          <p:cNvCxnSpPr/>
          <p:nvPr/>
        </p:nvCxnSpPr>
        <p:spPr>
          <a:xfrm>
            <a:off x="6447585" y="3190382"/>
            <a:ext cx="1014112" cy="413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8" name="Shape 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8174" y="2754345"/>
            <a:ext cx="975149" cy="1163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82"/>
          <p:cNvCxnSpPr/>
          <p:nvPr/>
        </p:nvCxnSpPr>
        <p:spPr>
          <a:xfrm flipH="1">
            <a:off x="8198800" y="3190370"/>
            <a:ext cx="1288975" cy="1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0" name="Shape 83"/>
          <p:cNvCxnSpPr>
            <a:stCxn id="38" idx="2"/>
          </p:cNvCxnSpPr>
          <p:nvPr/>
        </p:nvCxnSpPr>
        <p:spPr>
          <a:xfrm>
            <a:off x="8035749" y="3917480"/>
            <a:ext cx="300" cy="744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4" name="Shape 87"/>
          <p:cNvSpPr txBox="1"/>
          <p:nvPr/>
        </p:nvSpPr>
        <p:spPr>
          <a:xfrm>
            <a:off x="7490200" y="2468145"/>
            <a:ext cx="1091400" cy="2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 dirty="0">
                <a:latin typeface="Times"/>
                <a:ea typeface="Times"/>
                <a:cs typeface="Times"/>
                <a:sym typeface="Times"/>
              </a:rPr>
              <a:t>User Machine</a:t>
            </a:r>
          </a:p>
        </p:txBody>
      </p:sp>
      <p:sp>
        <p:nvSpPr>
          <p:cNvPr id="45" name="Shape 88"/>
          <p:cNvSpPr txBox="1"/>
          <p:nvPr/>
        </p:nvSpPr>
        <p:spPr>
          <a:xfrm>
            <a:off x="7586950" y="2809495"/>
            <a:ext cx="888300" cy="2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100" dirty="0">
                <a:latin typeface="Consolas"/>
                <a:ea typeface="Consolas"/>
                <a:cs typeface="Consolas"/>
                <a:sym typeface="Consolas"/>
              </a:rPr>
              <a:t>&gt;/matlab/</a:t>
            </a:r>
          </a:p>
        </p:txBody>
      </p:sp>
      <p:cxnSp>
        <p:nvCxnSpPr>
          <p:cNvPr id="47" name="Shape 65"/>
          <p:cNvCxnSpPr/>
          <p:nvPr/>
        </p:nvCxnSpPr>
        <p:spPr>
          <a:xfrm>
            <a:off x="1925020" y="4661933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" name="Shape 66"/>
          <p:cNvCxnSpPr/>
          <p:nvPr/>
        </p:nvCxnSpPr>
        <p:spPr>
          <a:xfrm>
            <a:off x="2458420" y="4661933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9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4995" y="5005045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633" y="5005045"/>
            <a:ext cx="341174" cy="50572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77"/>
          <p:cNvSpPr/>
          <p:nvPr/>
        </p:nvSpPr>
        <p:spPr>
          <a:xfrm>
            <a:off x="3203385" y="2867636"/>
            <a:ext cx="1056300" cy="66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dirty="0">
                <a:latin typeface="Times"/>
                <a:ea typeface="Times"/>
                <a:cs typeface="Times"/>
                <a:sym typeface="Times"/>
              </a:rPr>
              <a:t>Predict Isolation</a:t>
            </a:r>
          </a:p>
        </p:txBody>
      </p:sp>
      <p:cxnSp>
        <p:nvCxnSpPr>
          <p:cNvPr id="53" name="Shape 79"/>
          <p:cNvCxnSpPr>
            <a:stCxn id="52" idx="3"/>
          </p:cNvCxnSpPr>
          <p:nvPr/>
        </p:nvCxnSpPr>
        <p:spPr>
          <a:xfrm flipV="1">
            <a:off x="4259685" y="3190382"/>
            <a:ext cx="1021709" cy="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66"/>
          <p:cNvCxnSpPr/>
          <p:nvPr/>
        </p:nvCxnSpPr>
        <p:spPr>
          <a:xfrm>
            <a:off x="2928320" y="4661933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6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533" y="5005045"/>
            <a:ext cx="341174" cy="50572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77"/>
          <p:cNvSpPr/>
          <p:nvPr/>
        </p:nvSpPr>
        <p:spPr>
          <a:xfrm>
            <a:off x="5281394" y="2859482"/>
            <a:ext cx="1166191" cy="66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dirty="0">
                <a:latin typeface="Times"/>
                <a:ea typeface="Times"/>
                <a:cs typeface="Times"/>
                <a:sym typeface="Times"/>
              </a:rPr>
              <a:t>Configure P.Container</a:t>
            </a:r>
          </a:p>
        </p:txBody>
      </p:sp>
      <p:pic>
        <p:nvPicPr>
          <p:cNvPr id="5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823" y="2793725"/>
            <a:ext cx="806724" cy="812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Shape 79"/>
          <p:cNvCxnSpPr>
            <a:stCxn id="58" idx="3"/>
          </p:cNvCxnSpPr>
          <p:nvPr/>
        </p:nvCxnSpPr>
        <p:spPr>
          <a:xfrm flipV="1">
            <a:off x="2316547" y="3199082"/>
            <a:ext cx="886838" cy="1041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" name="Shape 85"/>
          <p:cNvSpPr txBox="1"/>
          <p:nvPr/>
        </p:nvSpPr>
        <p:spPr>
          <a:xfrm>
            <a:off x="3795375" y="5467321"/>
            <a:ext cx="1137374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imes"/>
                <a:ea typeface="Times"/>
                <a:cs typeface="Times"/>
                <a:sym typeface="Times"/>
              </a:rPr>
              <a:t>Software</a:t>
            </a:r>
            <a:r>
              <a:rPr lang="en" sz="1200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" sz="1400" dirty="0">
                <a:latin typeface="Times"/>
                <a:ea typeface="Times"/>
                <a:cs typeface="Times"/>
                <a:sym typeface="Times"/>
              </a:rPr>
              <a:t>Repository</a:t>
            </a:r>
          </a:p>
        </p:txBody>
      </p:sp>
      <p:sp>
        <p:nvSpPr>
          <p:cNvPr id="61" name="Shape 86"/>
          <p:cNvSpPr txBox="1"/>
          <p:nvPr/>
        </p:nvSpPr>
        <p:spPr>
          <a:xfrm>
            <a:off x="8638368" y="5474249"/>
            <a:ext cx="1357388" cy="5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imes"/>
                <a:ea typeface="Times"/>
                <a:cs typeface="Times"/>
                <a:sym typeface="Times"/>
              </a:rPr>
              <a:t>Organizational Shared Storage</a:t>
            </a:r>
          </a:p>
        </p:txBody>
      </p:sp>
      <p:sp>
        <p:nvSpPr>
          <p:cNvPr id="62" name="Shape 85"/>
          <p:cNvSpPr txBox="1"/>
          <p:nvPr/>
        </p:nvSpPr>
        <p:spPr>
          <a:xfrm>
            <a:off x="1925020" y="5483294"/>
            <a:ext cx="939633" cy="381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imes"/>
                <a:ea typeface="Times"/>
                <a:cs typeface="Times"/>
                <a:sym typeface="Times"/>
              </a:rPr>
              <a:t>Netbatch Servers</a:t>
            </a:r>
          </a:p>
        </p:txBody>
      </p:sp>
      <p:sp>
        <p:nvSpPr>
          <p:cNvPr id="63" name="Shape 84"/>
          <p:cNvSpPr txBox="1"/>
          <p:nvPr/>
        </p:nvSpPr>
        <p:spPr>
          <a:xfrm>
            <a:off x="6106325" y="4144273"/>
            <a:ext cx="858900" cy="501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>
                <a:latin typeface="Times"/>
                <a:ea typeface="Times"/>
                <a:cs typeface="Times"/>
                <a:sym typeface="Times"/>
              </a:rPr>
              <a:t>License</a:t>
            </a:r>
            <a:r>
              <a:rPr lang="en" sz="1200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" sz="1400" dirty="0">
                <a:latin typeface="Times"/>
                <a:ea typeface="Times"/>
                <a:cs typeface="Times"/>
                <a:sym typeface="Times"/>
              </a:rPr>
              <a:t>Server</a:t>
            </a:r>
          </a:p>
        </p:txBody>
      </p:sp>
      <p:sp>
        <p:nvSpPr>
          <p:cNvPr id="51" name="Rectangular Callout 12"/>
          <p:cNvSpPr/>
          <p:nvPr/>
        </p:nvSpPr>
        <p:spPr>
          <a:xfrm>
            <a:off x="1819116" y="1832323"/>
            <a:ext cx="1937544" cy="629874"/>
          </a:xfrm>
          <a:prstGeom prst="wedgeRectCallout">
            <a:avLst>
              <a:gd name="adj1" fmla="val -38206"/>
              <a:gd name="adj2" fmla="val 10726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723900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“My Matlab license</a:t>
            </a:r>
            <a:br>
              <a:rPr lang="en-US" alt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has expired.”</a:t>
            </a:r>
          </a:p>
        </p:txBody>
      </p:sp>
      <p:sp>
        <p:nvSpPr>
          <p:cNvPr id="54" name="Rectangular Callout 12"/>
          <p:cNvSpPr/>
          <p:nvPr/>
        </p:nvSpPr>
        <p:spPr>
          <a:xfrm>
            <a:off x="3849608" y="1823826"/>
            <a:ext cx="1649541" cy="629874"/>
          </a:xfrm>
          <a:prstGeom prst="wedgeRectCallout">
            <a:avLst>
              <a:gd name="adj1" fmla="val -38206"/>
              <a:gd name="adj2" fmla="val 10726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723900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This is a </a:t>
            </a:r>
            <a:r>
              <a:rPr lang="en-US" altLang="en-US" sz="1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Maltab</a:t>
            </a:r>
            <a:r>
              <a:rPr lang="en-US" alt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license issue</a:t>
            </a:r>
          </a:p>
        </p:txBody>
      </p:sp>
      <p:sp>
        <p:nvSpPr>
          <p:cNvPr id="64" name="Rectangular Callout 12"/>
          <p:cNvSpPr/>
          <p:nvPr/>
        </p:nvSpPr>
        <p:spPr>
          <a:xfrm>
            <a:off x="5630102" y="1823826"/>
            <a:ext cx="2599497" cy="629874"/>
          </a:xfrm>
          <a:prstGeom prst="wedgeRectCallout">
            <a:avLst>
              <a:gd name="adj1" fmla="val -38206"/>
              <a:gd name="adj2" fmla="val 10726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723900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Network: License Server</a:t>
            </a:r>
          </a:p>
          <a:p>
            <a:pPr lvl="0">
              <a:tabLst>
                <a:tab pos="723900" algn="l"/>
              </a:tabLst>
              <a:defRPr/>
            </a:pPr>
            <a:r>
              <a:rPr lang="en-US" alt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Filesystem:  Matlab files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D6FF8F-FB19-4463-BCF1-6FBFB4314EA3}"/>
              </a:ext>
            </a:extLst>
          </p:cNvPr>
          <p:cNvCxnSpPr>
            <a:cxnSpLocks/>
          </p:cNvCxnSpPr>
          <p:nvPr/>
        </p:nvCxnSpPr>
        <p:spPr>
          <a:xfrm>
            <a:off x="1953205" y="4944346"/>
            <a:ext cx="801391" cy="456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A976F6-0172-4783-8E02-510F8147FFEF}"/>
              </a:ext>
            </a:extLst>
          </p:cNvPr>
          <p:cNvCxnSpPr>
            <a:cxnSpLocks/>
          </p:cNvCxnSpPr>
          <p:nvPr/>
        </p:nvCxnSpPr>
        <p:spPr>
          <a:xfrm flipV="1">
            <a:off x="1953205" y="4943472"/>
            <a:ext cx="801391" cy="457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D8C1CA-AD7E-46A3-A7CF-9EE7A2EA33CB}"/>
              </a:ext>
            </a:extLst>
          </p:cNvPr>
          <p:cNvCxnSpPr>
            <a:cxnSpLocks/>
          </p:cNvCxnSpPr>
          <p:nvPr/>
        </p:nvCxnSpPr>
        <p:spPr>
          <a:xfrm>
            <a:off x="3971694" y="5014144"/>
            <a:ext cx="801391" cy="456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90978E-DD03-40BB-96DB-2F32EF2B8E04}"/>
              </a:ext>
            </a:extLst>
          </p:cNvPr>
          <p:cNvCxnSpPr>
            <a:cxnSpLocks/>
          </p:cNvCxnSpPr>
          <p:nvPr/>
        </p:nvCxnSpPr>
        <p:spPr>
          <a:xfrm flipV="1">
            <a:off x="3971694" y="5013270"/>
            <a:ext cx="801391" cy="457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0003F8-2714-46D4-A172-B7BCDECFC019}"/>
              </a:ext>
            </a:extLst>
          </p:cNvPr>
          <p:cNvCxnSpPr>
            <a:cxnSpLocks/>
          </p:cNvCxnSpPr>
          <p:nvPr/>
        </p:nvCxnSpPr>
        <p:spPr>
          <a:xfrm>
            <a:off x="5079191" y="5028066"/>
            <a:ext cx="801391" cy="456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BCE193-F705-4A49-A043-70AA71BD2717}"/>
              </a:ext>
            </a:extLst>
          </p:cNvPr>
          <p:cNvCxnSpPr>
            <a:cxnSpLocks/>
          </p:cNvCxnSpPr>
          <p:nvPr/>
        </p:nvCxnSpPr>
        <p:spPr>
          <a:xfrm flipV="1">
            <a:off x="5079191" y="5027192"/>
            <a:ext cx="801391" cy="457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C476D63-9DF6-40FE-98AF-FAFD1E6CCE5B}"/>
              </a:ext>
            </a:extLst>
          </p:cNvPr>
          <p:cNvCxnSpPr>
            <a:cxnSpLocks/>
          </p:cNvCxnSpPr>
          <p:nvPr/>
        </p:nvCxnSpPr>
        <p:spPr>
          <a:xfrm>
            <a:off x="7326782" y="5013270"/>
            <a:ext cx="801391" cy="456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72ABE5-E6B0-4FEB-8161-9756F594E7A5}"/>
              </a:ext>
            </a:extLst>
          </p:cNvPr>
          <p:cNvCxnSpPr>
            <a:cxnSpLocks/>
          </p:cNvCxnSpPr>
          <p:nvPr/>
        </p:nvCxnSpPr>
        <p:spPr>
          <a:xfrm flipV="1">
            <a:off x="7326782" y="5012396"/>
            <a:ext cx="801391" cy="457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2369F5F-DC2F-45A7-B746-621C90BD331A}"/>
              </a:ext>
            </a:extLst>
          </p:cNvPr>
          <p:cNvCxnSpPr>
            <a:cxnSpLocks/>
          </p:cNvCxnSpPr>
          <p:nvPr/>
        </p:nvCxnSpPr>
        <p:spPr>
          <a:xfrm>
            <a:off x="9043042" y="5030695"/>
            <a:ext cx="801391" cy="456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3A82DF7-AE7C-47FE-BA31-32046680C4DC}"/>
              </a:ext>
            </a:extLst>
          </p:cNvPr>
          <p:cNvCxnSpPr>
            <a:cxnSpLocks/>
          </p:cNvCxnSpPr>
          <p:nvPr/>
        </p:nvCxnSpPr>
        <p:spPr>
          <a:xfrm flipV="1">
            <a:off x="9043042" y="5029821"/>
            <a:ext cx="801391" cy="457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3" grpId="0"/>
      <p:bldP spid="45" grpId="0"/>
      <p:bldP spid="51" grpId="0" animBg="1"/>
      <p:bldP spid="51" grpId="1" animBg="1"/>
      <p:bldP spid="54" grpId="0" animBg="1"/>
      <p:bldP spid="54" grpId="1" animBg="1"/>
      <p:bldP spid="64" grpId="0" animBg="1"/>
      <p:bldP spid="6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</a:rPr>
              <a:t>Turn perforated container into a </a:t>
            </a:r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sandbox</a:t>
            </a:r>
            <a:r>
              <a:rPr lang="en-US" alt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for administration</a:t>
            </a:r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b="1" dirty="0">
              <a:solidFill>
                <a:srgbClr val="7030A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Monitor </a:t>
            </a: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the information that streams through the holes</a:t>
            </a:r>
            <a:endParaRPr lang="en-US" altLang="en-US" sz="2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2" algn="l" rtl="0" eaLnBrk="1" hangingPunct="1"/>
            <a:r>
              <a:rPr lang="en-US" altLang="en-US" sz="2200" dirty="0">
                <a:latin typeface="Cambria" panose="02040503050406030204" pitchFamily="18" charset="0"/>
                <a:cs typeface="Arial" panose="020B0604020202020204" pitchFamily="34" charset="0"/>
              </a:rPr>
              <a:t>Network traffic</a:t>
            </a:r>
          </a:p>
          <a:p>
            <a:pPr lvl="2" algn="l" rtl="0" eaLnBrk="1" hangingPunct="1"/>
            <a:r>
              <a:rPr lang="en-US" altLang="en-US" sz="2200" dirty="0">
                <a:latin typeface="Cambria" panose="02040503050406030204" pitchFamily="18" charset="0"/>
                <a:cs typeface="Arial" panose="020B0604020202020204" pitchFamily="34" charset="0"/>
              </a:rPr>
              <a:t>Filesystem operations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</a:rPr>
              <a:t>How?</a:t>
            </a:r>
          </a:p>
          <a:p>
            <a:pPr lvl="2" algn="l" rtl="0" eaLnBrk="1" hangingPunct="1"/>
            <a:r>
              <a:rPr lang="en-US" altLang="en-US" sz="2200" dirty="0">
                <a:latin typeface="Cambria" panose="02040503050406030204" pitchFamily="18" charset="0"/>
              </a:rPr>
              <a:t>Network – existing solutions</a:t>
            </a:r>
          </a:p>
          <a:p>
            <a:pPr lvl="2" algn="l" rtl="0" eaLnBrk="1" hangingPunct="1"/>
            <a:r>
              <a:rPr lang="en-US" altLang="en-US" sz="2200" dirty="0">
                <a:latin typeface="Cambria" panose="02040503050406030204" pitchFamily="18" charset="0"/>
              </a:rPr>
              <a:t>Filesystem – a new filesystem, ITFS.</a:t>
            </a:r>
            <a:endParaRPr lang="he-IL" altLang="en-US" sz="2200" dirty="0">
              <a:latin typeface="Cambria" panose="020405030504060302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Cambria" panose="02040503050406030204" pitchFamily="18" charset="0"/>
              </a:rPr>
              <a:t>Perforated Container as a Sandbox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34" y="4192563"/>
            <a:ext cx="3276600" cy="1946300"/>
          </a:xfrm>
          <a:prstGeom prst="rect">
            <a:avLst/>
          </a:prstGeom>
        </p:spPr>
      </p:pic>
      <p:pic>
        <p:nvPicPr>
          <p:cNvPr id="8" name="Picture 8" descr="Image result for snort logo">
            <a:extLst>
              <a:ext uri="{FF2B5EF4-FFF2-40B4-BE49-F238E27FC236}">
                <a16:creationId xmlns:a16="http://schemas.microsoft.com/office/drawing/2014/main" id="{A52AA5E9-B7E1-49FA-B141-895C4B3A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87" y="4445568"/>
            <a:ext cx="973238" cy="5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0DA01C-CF43-4AFE-98FD-0B63CEC104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r="18164"/>
          <a:stretch/>
        </p:blipFill>
        <p:spPr>
          <a:xfrm>
            <a:off x="7010400" y="4535463"/>
            <a:ext cx="695326" cy="6302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1A4465E-B307-460A-94E6-A561AD03F47A}"/>
              </a:ext>
            </a:extLst>
          </p:cNvPr>
          <p:cNvGrpSpPr/>
          <p:nvPr/>
        </p:nvGrpSpPr>
        <p:grpSpPr>
          <a:xfrm>
            <a:off x="6156991" y="5430977"/>
            <a:ext cx="1201072" cy="707886"/>
            <a:chOff x="6942323" y="3688699"/>
            <a:chExt cx="1201072" cy="7078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29EF37-0765-4090-80B5-135118B38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3597">
              <a:off x="6942323" y="3911291"/>
              <a:ext cx="294543" cy="29454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807A86-CE1D-4F6B-B8EB-1C1861EDD93C}"/>
                </a:ext>
              </a:extLst>
            </p:cNvPr>
            <p:cNvSpPr txBox="1"/>
            <p:nvPr/>
          </p:nvSpPr>
          <p:spPr>
            <a:xfrm>
              <a:off x="7355639" y="3688699"/>
              <a:ext cx="787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C2B9AF-4B64-4344-8D5F-347FBA500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943" y="3862436"/>
              <a:ext cx="392255" cy="392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7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Introducing a new filesystem – ITFS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Out of the box deployment</a:t>
            </a:r>
          </a:p>
          <a:p>
            <a:pPr lvl="1" algn="l" rtl="0" eaLnBrk="1" hangingPunct="1"/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Monitors</a:t>
            </a:r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 all file operations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Operates by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policy</a:t>
            </a:r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Trap file system calls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Examine the call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Examine the target file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Consult policy manager</a:t>
            </a:r>
          </a:p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endParaRPr lang="he-IL" altLang="en-US" sz="2400" dirty="0">
              <a:latin typeface="Cambria" panose="020405030504060302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rtl="0"/>
            <a:r>
              <a:rPr lang="en-US" dirty="0">
                <a:latin typeface="Cambria" panose="02040503050406030204" pitchFamily="18" charset="0"/>
              </a:rPr>
              <a:t>Filesystem Monitor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34582" y="496957"/>
            <a:ext cx="1194400" cy="707886"/>
            <a:chOff x="6948995" y="3688699"/>
            <a:chExt cx="1194400" cy="7078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3597">
              <a:off x="6948995" y="3902155"/>
              <a:ext cx="309025" cy="3090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55639" y="3688699"/>
              <a:ext cx="787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507" y="3848369"/>
              <a:ext cx="416596" cy="416596"/>
            </a:xfrm>
            <a:prstGeom prst="rect">
              <a:avLst/>
            </a:prstGeom>
          </p:spPr>
        </p:pic>
      </p:grp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5125"/>
          </a:xfrm>
        </p:spPr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81" y="5614988"/>
            <a:ext cx="829925" cy="619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A8932-773F-4CD1-AC9F-77FC53E6F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18" y="2834863"/>
            <a:ext cx="1368227" cy="1368227"/>
          </a:xfrm>
          <a:prstGeom prst="rect">
            <a:avLst/>
          </a:prstGeom>
        </p:spPr>
      </p:pic>
      <p:sp>
        <p:nvSpPr>
          <p:cNvPr id="15" name="Shape 124">
            <a:extLst>
              <a:ext uri="{FF2B5EF4-FFF2-40B4-BE49-F238E27FC236}">
                <a16:creationId xmlns:a16="http://schemas.microsoft.com/office/drawing/2014/main" id="{735A4DB0-64F7-4F54-AED8-4D30692ED309}"/>
              </a:ext>
            </a:extLst>
          </p:cNvPr>
          <p:cNvSpPr/>
          <p:nvPr/>
        </p:nvSpPr>
        <p:spPr>
          <a:xfrm>
            <a:off x="8585982" y="3649921"/>
            <a:ext cx="1670530" cy="161657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hape 125">
            <a:extLst>
              <a:ext uri="{FF2B5EF4-FFF2-40B4-BE49-F238E27FC236}">
                <a16:creationId xmlns:a16="http://schemas.microsoft.com/office/drawing/2014/main" id="{B90C52BD-F8B7-4D47-BE71-2E30ECEA6BCD}"/>
              </a:ext>
            </a:extLst>
          </p:cNvPr>
          <p:cNvSpPr/>
          <p:nvPr/>
        </p:nvSpPr>
        <p:spPr>
          <a:xfrm>
            <a:off x="6530161" y="3649921"/>
            <a:ext cx="1623581" cy="1220532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Shape 126">
            <a:extLst>
              <a:ext uri="{FF2B5EF4-FFF2-40B4-BE49-F238E27FC236}">
                <a16:creationId xmlns:a16="http://schemas.microsoft.com/office/drawing/2014/main" id="{93543989-156E-482A-950A-0AF7A466EBD7}"/>
              </a:ext>
            </a:extLst>
          </p:cNvPr>
          <p:cNvSpPr txBox="1"/>
          <p:nvPr/>
        </p:nvSpPr>
        <p:spPr>
          <a:xfrm>
            <a:off x="6678214" y="3677415"/>
            <a:ext cx="1365035" cy="440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P. Container</a:t>
            </a:r>
          </a:p>
        </p:txBody>
      </p:sp>
      <p:sp>
        <p:nvSpPr>
          <p:cNvPr id="18" name="Shape 127">
            <a:extLst>
              <a:ext uri="{FF2B5EF4-FFF2-40B4-BE49-F238E27FC236}">
                <a16:creationId xmlns:a16="http://schemas.microsoft.com/office/drawing/2014/main" id="{FD37E0BA-AFE1-4AEF-8FC9-3627AA3EAEC4}"/>
              </a:ext>
            </a:extLst>
          </p:cNvPr>
          <p:cNvSpPr/>
          <p:nvPr/>
        </p:nvSpPr>
        <p:spPr>
          <a:xfrm>
            <a:off x="6791023" y="4216772"/>
            <a:ext cx="1026762" cy="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o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pen()</a:t>
            </a:r>
          </a:p>
        </p:txBody>
      </p:sp>
      <p:cxnSp>
        <p:nvCxnSpPr>
          <p:cNvPr id="19" name="Shape 128">
            <a:extLst>
              <a:ext uri="{FF2B5EF4-FFF2-40B4-BE49-F238E27FC236}">
                <a16:creationId xmlns:a16="http://schemas.microsoft.com/office/drawing/2014/main" id="{76BEC2AB-4580-4441-B794-B8EF9590166B}"/>
              </a:ext>
            </a:extLst>
          </p:cNvPr>
          <p:cNvCxnSpPr>
            <a:cxnSpLocks/>
          </p:cNvCxnSpPr>
          <p:nvPr/>
        </p:nvCxnSpPr>
        <p:spPr>
          <a:xfrm>
            <a:off x="6195532" y="5464025"/>
            <a:ext cx="4325717" cy="1831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129">
            <a:extLst>
              <a:ext uri="{FF2B5EF4-FFF2-40B4-BE49-F238E27FC236}">
                <a16:creationId xmlns:a16="http://schemas.microsoft.com/office/drawing/2014/main" id="{CD2434F5-9B1D-432A-A22F-1E83F1568A8E}"/>
              </a:ext>
            </a:extLst>
          </p:cNvPr>
          <p:cNvSpPr txBox="1"/>
          <p:nvPr/>
        </p:nvSpPr>
        <p:spPr>
          <a:xfrm>
            <a:off x="9042887" y="3620253"/>
            <a:ext cx="981300" cy="33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Host</a:t>
            </a:r>
            <a:endParaRPr lang="en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Shape 130">
            <a:extLst>
              <a:ext uri="{FF2B5EF4-FFF2-40B4-BE49-F238E27FC236}">
                <a16:creationId xmlns:a16="http://schemas.microsoft.com/office/drawing/2014/main" id="{95246E5A-9F4E-419B-8C9D-881465A50F83}"/>
              </a:ext>
            </a:extLst>
          </p:cNvPr>
          <p:cNvSpPr/>
          <p:nvPr/>
        </p:nvSpPr>
        <p:spPr>
          <a:xfrm>
            <a:off x="8770225" y="4815164"/>
            <a:ext cx="1301982" cy="276600"/>
          </a:xfrm>
          <a:prstGeom prst="rect">
            <a:avLst/>
          </a:prstGeom>
          <a:solidFill>
            <a:srgbClr val="C9A6E4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Consolas"/>
                <a:cs typeface="Times" panose="02020603050405020304" pitchFamily="18" charset="0"/>
                <a:sym typeface="Consolas"/>
              </a:rPr>
              <a:t>ITFS</a:t>
            </a:r>
          </a:p>
        </p:txBody>
      </p:sp>
      <p:sp>
        <p:nvSpPr>
          <p:cNvPr id="23" name="Shape 132">
            <a:extLst>
              <a:ext uri="{FF2B5EF4-FFF2-40B4-BE49-F238E27FC236}">
                <a16:creationId xmlns:a16="http://schemas.microsoft.com/office/drawing/2014/main" id="{BD3D9728-8097-45DD-9BB3-B1D5F9C959FF}"/>
              </a:ext>
            </a:extLst>
          </p:cNvPr>
          <p:cNvSpPr txBox="1"/>
          <p:nvPr/>
        </p:nvSpPr>
        <p:spPr>
          <a:xfrm>
            <a:off x="5972550" y="4980956"/>
            <a:ext cx="1025297" cy="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Userspace</a:t>
            </a:r>
            <a:endParaRPr lang="en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Shape 133">
            <a:extLst>
              <a:ext uri="{FF2B5EF4-FFF2-40B4-BE49-F238E27FC236}">
                <a16:creationId xmlns:a16="http://schemas.microsoft.com/office/drawing/2014/main" id="{2FA62E1B-89E5-49C9-91C3-D09F6A277FF6}"/>
              </a:ext>
            </a:extLst>
          </p:cNvPr>
          <p:cNvSpPr txBox="1"/>
          <p:nvPr/>
        </p:nvSpPr>
        <p:spPr>
          <a:xfrm>
            <a:off x="5972923" y="5524365"/>
            <a:ext cx="1254457" cy="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Kernelspace</a:t>
            </a:r>
          </a:p>
        </p:txBody>
      </p:sp>
      <p:sp>
        <p:nvSpPr>
          <p:cNvPr id="25" name="Shape 134">
            <a:extLst>
              <a:ext uri="{FF2B5EF4-FFF2-40B4-BE49-F238E27FC236}">
                <a16:creationId xmlns:a16="http://schemas.microsoft.com/office/drawing/2014/main" id="{EEFAF4D5-147A-4EC7-92C9-1EBCF26CE083}"/>
              </a:ext>
            </a:extLst>
          </p:cNvPr>
          <p:cNvSpPr/>
          <p:nvPr/>
        </p:nvSpPr>
        <p:spPr>
          <a:xfrm>
            <a:off x="6678214" y="6102002"/>
            <a:ext cx="1365035" cy="325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FUSE</a:t>
            </a:r>
          </a:p>
        </p:txBody>
      </p:sp>
      <p:sp>
        <p:nvSpPr>
          <p:cNvPr id="26" name="Shape 135">
            <a:extLst>
              <a:ext uri="{FF2B5EF4-FFF2-40B4-BE49-F238E27FC236}">
                <a16:creationId xmlns:a16="http://schemas.microsoft.com/office/drawing/2014/main" id="{1DA3FF25-49C6-4F49-9E6F-85FD036F2CA3}"/>
              </a:ext>
            </a:extLst>
          </p:cNvPr>
          <p:cNvSpPr/>
          <p:nvPr/>
        </p:nvSpPr>
        <p:spPr>
          <a:xfrm>
            <a:off x="8770225" y="6108403"/>
            <a:ext cx="1376358" cy="318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Ext4</a:t>
            </a:r>
          </a:p>
        </p:txBody>
      </p:sp>
      <p:cxnSp>
        <p:nvCxnSpPr>
          <p:cNvPr id="27" name="Shape 136">
            <a:extLst>
              <a:ext uri="{FF2B5EF4-FFF2-40B4-BE49-F238E27FC236}">
                <a16:creationId xmlns:a16="http://schemas.microsoft.com/office/drawing/2014/main" id="{33939C92-091F-4596-86CF-5FF770C078DF}"/>
              </a:ext>
            </a:extLst>
          </p:cNvPr>
          <p:cNvCxnSpPr>
            <a:cxnSpLocks/>
            <a:stCxn id="25" idx="0"/>
            <a:endCxn id="21" idx="2"/>
          </p:cNvCxnSpPr>
          <p:nvPr/>
        </p:nvCxnSpPr>
        <p:spPr>
          <a:xfrm rot="5400000" flipH="1" flipV="1">
            <a:off x="7885855" y="4566641"/>
            <a:ext cx="1010238" cy="206048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29" name="Shape 138">
            <a:extLst>
              <a:ext uri="{FF2B5EF4-FFF2-40B4-BE49-F238E27FC236}">
                <a16:creationId xmlns:a16="http://schemas.microsoft.com/office/drawing/2014/main" id="{E41D66B5-15F0-4854-8FF0-AA3459BC303C}"/>
              </a:ext>
            </a:extLst>
          </p:cNvPr>
          <p:cNvCxnSpPr>
            <a:cxnSpLocks/>
          </p:cNvCxnSpPr>
          <p:nvPr/>
        </p:nvCxnSpPr>
        <p:spPr>
          <a:xfrm>
            <a:off x="7129986" y="4490390"/>
            <a:ext cx="0" cy="161801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30" name="Shape 139">
            <a:extLst>
              <a:ext uri="{FF2B5EF4-FFF2-40B4-BE49-F238E27FC236}">
                <a16:creationId xmlns:a16="http://schemas.microsoft.com/office/drawing/2014/main" id="{12B49AE4-5FF5-4765-B6B1-7A207432D20C}"/>
              </a:ext>
            </a:extLst>
          </p:cNvPr>
          <p:cNvCxnSpPr>
            <a:cxnSpLocks/>
          </p:cNvCxnSpPr>
          <p:nvPr/>
        </p:nvCxnSpPr>
        <p:spPr>
          <a:xfrm>
            <a:off x="9660217" y="5110814"/>
            <a:ext cx="0" cy="99118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33" name="Shape 130">
            <a:extLst>
              <a:ext uri="{FF2B5EF4-FFF2-40B4-BE49-F238E27FC236}">
                <a16:creationId xmlns:a16="http://schemas.microsoft.com/office/drawing/2014/main" id="{DB883535-0378-45DD-B27E-331B44EAC1A0}"/>
              </a:ext>
            </a:extLst>
          </p:cNvPr>
          <p:cNvSpPr/>
          <p:nvPr/>
        </p:nvSpPr>
        <p:spPr>
          <a:xfrm>
            <a:off x="8698245" y="4110356"/>
            <a:ext cx="1448337" cy="327132"/>
          </a:xfrm>
          <a:prstGeom prst="rect">
            <a:avLst/>
          </a:prstGeom>
          <a:solidFill>
            <a:srgbClr val="C9A6E4"/>
          </a:solidFill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Policy</a:t>
            </a:r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ea typeface="Consolas"/>
                <a:cs typeface="Times New Roman" panose="02020603050405020304" pitchFamily="18" charset="0"/>
                <a:sym typeface="Consolas"/>
              </a:rPr>
              <a:t> Manager</a:t>
            </a:r>
            <a:endParaRPr lang="en" sz="1400" kern="0" dirty="0">
              <a:solidFill>
                <a:srgbClr val="000000"/>
              </a:solidFill>
              <a:latin typeface="Times New Roman" panose="02020603050405020304" pitchFamily="18" charset="0"/>
              <a:ea typeface="Consolas"/>
              <a:cs typeface="Times New Roman" panose="02020603050405020304" pitchFamily="18" charset="0"/>
              <a:sym typeface="Consolas"/>
            </a:endParaRPr>
          </a:p>
        </p:txBody>
      </p:sp>
      <p:cxnSp>
        <p:nvCxnSpPr>
          <p:cNvPr id="34" name="Shape 138">
            <a:extLst>
              <a:ext uri="{FF2B5EF4-FFF2-40B4-BE49-F238E27FC236}">
                <a16:creationId xmlns:a16="http://schemas.microsoft.com/office/drawing/2014/main" id="{44B19B5B-5C01-4BBE-AD89-5BBAE35BEF47}"/>
              </a:ext>
            </a:extLst>
          </p:cNvPr>
          <p:cNvCxnSpPr>
            <a:cxnSpLocks/>
            <a:stCxn id="33" idx="2"/>
            <a:endCxn id="21" idx="0"/>
          </p:cNvCxnSpPr>
          <p:nvPr/>
        </p:nvCxnSpPr>
        <p:spPr>
          <a:xfrm flipH="1">
            <a:off x="9421216" y="4437488"/>
            <a:ext cx="1198" cy="37767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2240633-F7B2-4058-A5A8-6E9F1D9D8CD6}"/>
              </a:ext>
            </a:extLst>
          </p:cNvPr>
          <p:cNvSpPr/>
          <p:nvPr/>
        </p:nvSpPr>
        <p:spPr>
          <a:xfrm>
            <a:off x="10385584" y="4216772"/>
            <a:ext cx="1660058" cy="998304"/>
          </a:xfrm>
          <a:prstGeom prst="wedgeRectCallout">
            <a:avLst>
              <a:gd name="adj1" fmla="val -92931"/>
              <a:gd name="adj2" fmla="val 10534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Financial Records?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AB6DC4-8CE1-4382-A848-57BAE1B54A63}"/>
              </a:ext>
            </a:extLst>
          </p:cNvPr>
          <p:cNvCxnSpPr>
            <a:cxnSpLocks/>
          </p:cNvCxnSpPr>
          <p:nvPr/>
        </p:nvCxnSpPr>
        <p:spPr>
          <a:xfrm>
            <a:off x="7128982" y="4490390"/>
            <a:ext cx="0" cy="167287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C1F50C-971D-451A-B9D4-D6466B13219F}"/>
              </a:ext>
            </a:extLst>
          </p:cNvPr>
          <p:cNvCxnSpPr>
            <a:cxnSpLocks/>
          </p:cNvCxnSpPr>
          <p:nvPr/>
        </p:nvCxnSpPr>
        <p:spPr>
          <a:xfrm>
            <a:off x="9660217" y="5083919"/>
            <a:ext cx="0" cy="1024484"/>
          </a:xfrm>
          <a:prstGeom prst="line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E74DF9-3CC0-4058-9240-19261D1148C9}"/>
              </a:ext>
            </a:extLst>
          </p:cNvPr>
          <p:cNvCxnSpPr>
            <a:cxnSpLocks/>
          </p:cNvCxnSpPr>
          <p:nvPr/>
        </p:nvCxnSpPr>
        <p:spPr>
          <a:xfrm flipH="1">
            <a:off x="7360732" y="5591175"/>
            <a:ext cx="206048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AE528C-CB37-4962-9B17-C3A1FD273D39}"/>
              </a:ext>
            </a:extLst>
          </p:cNvPr>
          <p:cNvCxnSpPr>
            <a:cxnSpLocks/>
          </p:cNvCxnSpPr>
          <p:nvPr/>
        </p:nvCxnSpPr>
        <p:spPr>
          <a:xfrm flipV="1">
            <a:off x="7363113" y="5562601"/>
            <a:ext cx="0" cy="59178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D054C2-C709-40FA-8017-D808D4C11B87}"/>
              </a:ext>
            </a:extLst>
          </p:cNvPr>
          <p:cNvCxnSpPr>
            <a:cxnSpLocks/>
          </p:cNvCxnSpPr>
          <p:nvPr/>
        </p:nvCxnSpPr>
        <p:spPr>
          <a:xfrm flipV="1">
            <a:off x="9421216" y="5034613"/>
            <a:ext cx="0" cy="58513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864FA2-9E0F-40F6-923C-A08E600A8B01}"/>
              </a:ext>
            </a:extLst>
          </p:cNvPr>
          <p:cNvCxnSpPr>
            <a:cxnSpLocks/>
          </p:cNvCxnSpPr>
          <p:nvPr/>
        </p:nvCxnSpPr>
        <p:spPr>
          <a:xfrm flipH="1">
            <a:off x="9398794" y="5060809"/>
            <a:ext cx="29051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512D90-15E9-4167-9C47-F1B7AC41B0F1}"/>
              </a:ext>
            </a:extLst>
          </p:cNvPr>
          <p:cNvCxnSpPr>
            <a:cxnSpLocks/>
          </p:cNvCxnSpPr>
          <p:nvPr/>
        </p:nvCxnSpPr>
        <p:spPr>
          <a:xfrm flipH="1">
            <a:off x="7101171" y="6163269"/>
            <a:ext cx="29051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20" grpId="0"/>
      <p:bldP spid="21" grpId="0" animBg="1"/>
      <p:bldP spid="23" grpId="0"/>
      <p:bldP spid="24" grpId="0"/>
      <p:bldP spid="25" grpId="0" animBg="1"/>
      <p:bldP spid="26" grpId="0" animBg="1"/>
      <p:bldP spid="3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ContainIT Software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8264" y="1501402"/>
            <a:ext cx="10120313" cy="4114800"/>
          </a:xfrm>
        </p:spPr>
        <p:txBody>
          <a:bodyPr/>
          <a:lstStyle/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11353" y="5287500"/>
            <a:ext cx="6051672" cy="1270464"/>
          </a:xfrm>
          <a:prstGeom prst="rect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114260" y="1664851"/>
            <a:ext cx="3643707" cy="1962018"/>
          </a:xfrm>
          <a:prstGeom prst="rect">
            <a:avLst/>
          </a:prstGeom>
          <a:solidFill>
            <a:srgbClr val="EEEEEE">
              <a:lumMod val="90000"/>
            </a:srgbClr>
          </a:solidFill>
          <a:ln w="444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93846" y="1958862"/>
            <a:ext cx="2932103" cy="1370228"/>
          </a:xfrm>
          <a:prstGeom prst="rect">
            <a:avLst/>
          </a:prstGeom>
          <a:solidFill>
            <a:srgbClr val="212121">
              <a:lumMod val="10000"/>
              <a:lumOff val="90000"/>
            </a:srgbClr>
          </a:solidFill>
          <a:ln w="25400" cap="flat" cmpd="sng" algn="ctr">
            <a:solidFill>
              <a:srgbClr val="78909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0" name="Shape 55"/>
          <p:cNvSpPr/>
          <p:nvPr/>
        </p:nvSpPr>
        <p:spPr>
          <a:xfrm>
            <a:off x="6134597" y="2436776"/>
            <a:ext cx="1442888" cy="754579"/>
          </a:xfrm>
          <a:prstGeom prst="rect">
            <a:avLst/>
          </a:prstGeom>
          <a:solidFill>
            <a:srgbClr val="DCC4EE"/>
          </a:solidFill>
          <a:ln w="19050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/>
                <a:sym typeface="Arial"/>
              </a:rPr>
              <a:t>it@host&gt; _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Arial"/>
              <a:sym typeface="Arial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138036" y="2430311"/>
            <a:ext cx="1439450" cy="142721"/>
          </a:xfrm>
          <a:prstGeom prst="rect">
            <a:avLst/>
          </a:prstGeom>
          <a:solidFill>
            <a:srgbClr val="893BC3"/>
          </a:solidFill>
          <a:ln w="19050" cap="flat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Arial"/>
              </a:rPr>
              <a:t>Terminal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  <a:sym typeface="Arial"/>
            </a:endParaRPr>
          </a:p>
        </p:txBody>
      </p:sp>
      <p:sp>
        <p:nvSpPr>
          <p:cNvPr id="82" name="Rounded Rectangle 15"/>
          <p:cNvSpPr/>
          <p:nvPr/>
        </p:nvSpPr>
        <p:spPr>
          <a:xfrm>
            <a:off x="7519569" y="4170005"/>
            <a:ext cx="988037" cy="714708"/>
          </a:xfrm>
          <a:prstGeom prst="roundRect">
            <a:avLst/>
          </a:prstGeom>
          <a:solidFill>
            <a:srgbClr val="ADE1B6"/>
          </a:solidFill>
          <a:ln w="31750" cap="flat" cmpd="sng" algn="ctr">
            <a:solidFill>
              <a:srgbClr val="0097A7">
                <a:lumMod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Filesystem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Monitor</a:t>
            </a:r>
          </a:p>
        </p:txBody>
      </p:sp>
      <p:sp>
        <p:nvSpPr>
          <p:cNvPr id="83" name="Rounded Rectangle 16"/>
          <p:cNvSpPr/>
          <p:nvPr/>
        </p:nvSpPr>
        <p:spPr>
          <a:xfrm>
            <a:off x="5692422" y="4172286"/>
            <a:ext cx="989620" cy="714708"/>
          </a:xfrm>
          <a:prstGeom prst="roundRect">
            <a:avLst/>
          </a:prstGeom>
          <a:solidFill>
            <a:srgbClr val="ADE1B6"/>
          </a:solidFill>
          <a:ln w="31750" cap="flat" cmpd="sng" algn="ctr">
            <a:solidFill>
              <a:srgbClr val="0097A7">
                <a:lumMod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Network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Monitor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582240" y="5544043"/>
            <a:ext cx="1209984" cy="329715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Network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400688" y="5539800"/>
            <a:ext cx="1227284" cy="325382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Filesystem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50386" y="6051003"/>
            <a:ext cx="1209984" cy="329716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Processes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8171224" y="2693639"/>
            <a:ext cx="8457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PID NS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32405" y="3366857"/>
            <a:ext cx="7573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MNT NS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80657" y="3366857"/>
            <a:ext cx="7187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NET NS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53421" y="1702263"/>
            <a:ext cx="5920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IPC NS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88308" y="1707359"/>
            <a:ext cx="774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UTS NS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8225485" y="1958892"/>
            <a:ext cx="7287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UID 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18485" y="1999281"/>
            <a:ext cx="19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Perforated Container</a:t>
            </a:r>
          </a:p>
        </p:txBody>
      </p:sp>
      <p:cxnSp>
        <p:nvCxnSpPr>
          <p:cNvPr id="94" name="Straight Arrow Connector 93"/>
          <p:cNvCxnSpPr>
            <a:stCxn id="82" idx="2"/>
            <a:endCxn id="85" idx="0"/>
          </p:cNvCxnSpPr>
          <p:nvPr/>
        </p:nvCxnSpPr>
        <p:spPr>
          <a:xfrm>
            <a:off x="8013588" y="4884713"/>
            <a:ext cx="742" cy="65508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95" name="Straight Arrow Connector 94"/>
          <p:cNvCxnSpPr>
            <a:stCxn id="83" idx="2"/>
            <a:endCxn id="84" idx="0"/>
          </p:cNvCxnSpPr>
          <p:nvPr/>
        </p:nvCxnSpPr>
        <p:spPr>
          <a:xfrm>
            <a:off x="6187232" y="4886994"/>
            <a:ext cx="0" cy="65704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6434260" y="6060677"/>
            <a:ext cx="1227284" cy="326464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Hostname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7" name="Rounded Rectangle 14"/>
          <p:cNvSpPr/>
          <p:nvPr/>
        </p:nvSpPr>
        <p:spPr>
          <a:xfrm>
            <a:off x="3063754" y="2015653"/>
            <a:ext cx="1221711" cy="842245"/>
          </a:xfrm>
          <a:prstGeom prst="roundRect">
            <a:avLst/>
          </a:prstGeom>
          <a:solidFill>
            <a:srgbClr val="EEFF41">
              <a:lumMod val="20000"/>
              <a:lumOff val="80000"/>
            </a:srgbClr>
          </a:solidFill>
          <a:ln w="38100" cap="flat" cmpd="sng" algn="ctr">
            <a:solidFill>
              <a:srgbClr val="FFAB40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Policy</a:t>
            </a:r>
            <a:b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Manager</a:t>
            </a:r>
          </a:p>
        </p:txBody>
      </p:sp>
      <p:cxnSp>
        <p:nvCxnSpPr>
          <p:cNvPr id="98" name="Elbow Connector 108"/>
          <p:cNvCxnSpPr>
            <a:stCxn id="97" idx="2"/>
          </p:cNvCxnSpPr>
          <p:nvPr/>
        </p:nvCxnSpPr>
        <p:spPr>
          <a:xfrm rot="16200000" flipH="1">
            <a:off x="5279413" y="1253094"/>
            <a:ext cx="1017300" cy="4226907"/>
          </a:xfrm>
          <a:prstGeom prst="bentConnector2">
            <a:avLst/>
          </a:prstGeom>
          <a:noFill/>
          <a:ln w="38100" cap="flat" cmpd="sng" algn="ctr">
            <a:solidFill>
              <a:srgbClr val="FFAB40">
                <a:lumMod val="50000"/>
              </a:srgbClr>
            </a:solidFill>
            <a:prstDash val="solid"/>
            <a:tailEnd type="none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 flipV="1">
            <a:off x="7035630" y="1677011"/>
            <a:ext cx="1" cy="272037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H="1" flipV="1">
            <a:off x="8427738" y="2549526"/>
            <a:ext cx="318011" cy="606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 flipV="1">
            <a:off x="8426628" y="1677002"/>
            <a:ext cx="175" cy="301897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 flipH="1">
            <a:off x="8434087" y="3329090"/>
            <a:ext cx="311499" cy="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 flipV="1">
            <a:off x="5493845" y="3316940"/>
            <a:ext cx="1" cy="29401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 flipV="1">
            <a:off x="7047902" y="3341285"/>
            <a:ext cx="0" cy="274418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 flipV="1">
            <a:off x="5493953" y="1674467"/>
            <a:ext cx="1" cy="29401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>
            <a:off x="6172471" y="3639896"/>
            <a:ext cx="1" cy="5252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>
          <a:xfrm>
            <a:off x="8226485" y="3639896"/>
            <a:ext cx="1" cy="5252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 flipH="1">
            <a:off x="5952135" y="3875579"/>
            <a:ext cx="1" cy="289664"/>
          </a:xfrm>
          <a:prstGeom prst="straightConnector1">
            <a:avLst/>
          </a:prstGeom>
          <a:noFill/>
          <a:ln w="3810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>
          <a:xfrm flipH="1">
            <a:off x="7886120" y="3875198"/>
            <a:ext cx="1" cy="289664"/>
          </a:xfrm>
          <a:prstGeom prst="straightConnector1">
            <a:avLst/>
          </a:prstGeom>
          <a:noFill/>
          <a:ln w="3810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sp>
        <p:nvSpPr>
          <p:cNvPr id="116" name="Rectangle 115"/>
          <p:cNvSpPr/>
          <p:nvPr/>
        </p:nvSpPr>
        <p:spPr>
          <a:xfrm>
            <a:off x="3111180" y="5575952"/>
            <a:ext cx="1454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Host</a:t>
            </a:r>
          </a:p>
          <a:p>
            <a:pPr algn="ctr"/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Resources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98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What if the perforated container limits are too restrictive?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What if the prediction is wrong?</a:t>
            </a: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One More Thing…</a:t>
            </a:r>
          </a:p>
        </p:txBody>
      </p:sp>
      <p:pic>
        <p:nvPicPr>
          <p:cNvPr id="21" name="Picture 2" descr="https://cdn3.iconfinder.com/data/icons/humano2/128x128/status/dialog-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15" y="4052888"/>
            <a:ext cx="1644649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50416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Combine with a </a:t>
            </a:r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Permission Broker</a:t>
            </a:r>
            <a:endParaRPr lang="he-IL" altLang="en-US" sz="2800" b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Service installed on the host</a:t>
            </a:r>
          </a:p>
          <a:p>
            <a:pPr lvl="1"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Executes operations on behalf of </a:t>
            </a:r>
            <a:b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the perforated container</a:t>
            </a:r>
          </a:p>
          <a:p>
            <a:pPr lvl="1" algn="l" rtl="0" eaLnBrk="1" hangingPunct="1"/>
            <a:r>
              <a:rPr lang="en-US" altLang="en-US" sz="2400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Logs and monitors </a:t>
            </a:r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all operations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Can change the view of the perforated container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Policy dictated</a:t>
            </a: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17858"/>
          <a:stretch/>
        </p:blipFill>
        <p:spPr>
          <a:xfrm>
            <a:off x="8331948" y="2088262"/>
            <a:ext cx="1103271" cy="5849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Introducing Permission Broker</a:t>
            </a:r>
          </a:p>
        </p:txBody>
      </p:sp>
      <p:pic>
        <p:nvPicPr>
          <p:cNvPr id="5" name="Picture 2" descr="Image result for linux penguin working on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408" y="2126534"/>
            <a:ext cx="708339" cy="83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28977" y="1468876"/>
            <a:ext cx="4289455" cy="2370667"/>
          </a:xfrm>
          <a:prstGeom prst="rect">
            <a:avLst/>
          </a:prstGeom>
          <a:noFill/>
          <a:ln w="285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90060" y="1465434"/>
            <a:ext cx="123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Host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39850" y="1715254"/>
            <a:ext cx="1356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mbria" panose="02040503050406030204" pitchFamily="18" charset="0"/>
              </a:rPr>
              <a:t>Permission Broker</a:t>
            </a:r>
          </a:p>
        </p:txBody>
      </p:sp>
      <p:pic>
        <p:nvPicPr>
          <p:cNvPr id="1028" name="Picture 4" descr="Image result for filesys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21" y="2804826"/>
            <a:ext cx="906114" cy="9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etwork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997" y="3393458"/>
            <a:ext cx="731750" cy="7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10873804" y="2876479"/>
            <a:ext cx="3068" cy="584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Elbow Connector 1032"/>
          <p:cNvCxnSpPr>
            <a:endCxn id="1028" idx="3"/>
          </p:cNvCxnSpPr>
          <p:nvPr/>
        </p:nvCxnSpPr>
        <p:spPr>
          <a:xfrm rot="10800000" flipV="1">
            <a:off x="8850936" y="3061557"/>
            <a:ext cx="2037645" cy="19632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Oval 1033"/>
          <p:cNvSpPr/>
          <p:nvPr/>
        </p:nvSpPr>
        <p:spPr>
          <a:xfrm>
            <a:off x="11263798" y="2993091"/>
            <a:ext cx="631995" cy="635263"/>
          </a:xfrm>
          <a:prstGeom prst="ellipse">
            <a:avLst/>
          </a:prstGeom>
          <a:noFill/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900" b="1" dirty="0">
              <a:solidFill>
                <a:srgbClr val="0070C0"/>
              </a:solidFill>
            </a:endParaRPr>
          </a:p>
        </p:txBody>
      </p:sp>
      <p:cxnSp>
        <p:nvCxnSpPr>
          <p:cNvPr id="45" name="Elbow Connector 44"/>
          <p:cNvCxnSpPr>
            <a:stCxn id="5" idx="3"/>
            <a:endCxn id="1034" idx="0"/>
          </p:cNvCxnSpPr>
          <p:nvPr/>
        </p:nvCxnSpPr>
        <p:spPr>
          <a:xfrm>
            <a:off x="11242747" y="2543204"/>
            <a:ext cx="337049" cy="4498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10498433" y="4055244"/>
            <a:ext cx="7553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Network</a:t>
            </a:r>
            <a:endParaRPr lang="en-US" sz="1000" dirty="0"/>
          </a:p>
        </p:txBody>
      </p:sp>
      <p:sp>
        <p:nvSpPr>
          <p:cNvPr id="49" name="Rectangle 48"/>
          <p:cNvSpPr/>
          <p:nvPr/>
        </p:nvSpPr>
        <p:spPr>
          <a:xfrm>
            <a:off x="7921539" y="3652961"/>
            <a:ext cx="9845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File-System</a:t>
            </a:r>
            <a:endParaRPr lang="en-US" sz="11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612304" y="2499010"/>
            <a:ext cx="932369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white li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63" y="4417706"/>
            <a:ext cx="2124082" cy="21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C24F3-5264-4DFF-BB49-C778F890617B}"/>
              </a:ext>
            </a:extLst>
          </p:cNvPr>
          <p:cNvSpPr txBox="1"/>
          <p:nvPr/>
        </p:nvSpPr>
        <p:spPr>
          <a:xfrm>
            <a:off x="11204075" y="3145955"/>
            <a:ext cx="747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Process Tree</a:t>
            </a:r>
          </a:p>
        </p:txBody>
      </p:sp>
    </p:spTree>
    <p:extLst>
      <p:ext uri="{BB962C8B-B14F-4D97-AF65-F5344CB8AC3E}">
        <p14:creationId xmlns:p14="http://schemas.microsoft.com/office/powerpoint/2010/main" val="4055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/>
      <p:bldP spid="1034" grpId="0" animBg="1"/>
      <p:bldP spid="1037" grpId="0"/>
      <p:bldP spid="4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B7C5-6C19-4AC0-B5C9-9D75551A3C1C}" type="slidenum">
              <a:rPr lang="he-IL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1" indent="0" algn="l" rtl="0">
              <a:spcBef>
                <a:spcPts val="400"/>
              </a:spcBef>
              <a:buSzPct val="68000"/>
              <a:buNone/>
            </a:pPr>
            <a:endParaRPr lang="en-US" altLang="en-US" sz="2800" dirty="0">
              <a:latin typeface="Cambria" panose="02040503050406030204" pitchFamily="18" charset="0"/>
            </a:endParaRPr>
          </a:p>
          <a:p>
            <a:pPr marL="109537" lvl="1" indent="0" algn="l" rtl="0">
              <a:spcBef>
                <a:spcPts val="400"/>
              </a:spcBef>
              <a:buSzPct val="68000"/>
              <a:buNone/>
            </a:pPr>
            <a:r>
              <a:rPr lang="en-US" altLang="en-US" sz="2800" dirty="0">
                <a:latin typeface="Cambria" panose="02040503050406030204" pitchFamily="18" charset="0"/>
              </a:rPr>
              <a:t>			</a:t>
            </a:r>
          </a:p>
          <a:p>
            <a:pPr marL="109537" lvl="1" indent="0" algn="l" rtl="0">
              <a:spcBef>
                <a:spcPts val="400"/>
              </a:spcBef>
              <a:buSzPct val="68000"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	“God, root, what’s the difference?” </a:t>
            </a:r>
          </a:p>
          <a:p>
            <a:pPr marL="365125" lvl="1" indent="-255588" algn="l" rtl="0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sz="2800" dirty="0">
              <a:latin typeface="Cambria" panose="02040503050406030204" pitchFamily="18" charset="0"/>
            </a:endParaRPr>
          </a:p>
          <a:p>
            <a:pPr marL="365125" lvl="1" indent="-255588" algn="l" rtl="0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sz="2800" dirty="0">
              <a:latin typeface="Cambria" panose="02040503050406030204" pitchFamily="18" charset="0"/>
            </a:endParaRPr>
          </a:p>
          <a:p>
            <a:pPr marL="365125" lvl="1" indent="-255588" algn="l" rtl="0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800" dirty="0">
                <a:latin typeface="Cambria" panose="02040503050406030204" pitchFamily="18" charset="0"/>
              </a:rPr>
              <a:t>Insider IT can steal valuable data</a:t>
            </a:r>
          </a:p>
          <a:p>
            <a:pPr marL="603250" lvl="2" indent="-255588" algn="l" rtl="0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600" dirty="0">
                <a:latin typeface="Cambria" panose="02040503050406030204" pitchFamily="18" charset="0"/>
              </a:rPr>
              <a:t>E.g., Edward Snowden.</a:t>
            </a:r>
          </a:p>
          <a:p>
            <a:pPr marL="109537" indent="0" algn="l" rtl="0">
              <a:buNone/>
            </a:pPr>
            <a:endParaRPr lang="en-US" dirty="0"/>
          </a:p>
        </p:txBody>
      </p:sp>
      <p:pic>
        <p:nvPicPr>
          <p:cNvPr id="1026" name="Picture 2" descr="Image result for snow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11" y="4105384"/>
            <a:ext cx="1453306" cy="17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o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1459981"/>
            <a:ext cx="2181225" cy="16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ContainIT Software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8264" y="1501402"/>
            <a:ext cx="10120313" cy="4114800"/>
          </a:xfrm>
        </p:spPr>
        <p:txBody>
          <a:bodyPr/>
          <a:lstStyle/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11353" y="5287500"/>
            <a:ext cx="6051672" cy="1270464"/>
          </a:xfrm>
          <a:prstGeom prst="rect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99492" y="1664851"/>
            <a:ext cx="3658475" cy="1962018"/>
          </a:xfrm>
          <a:prstGeom prst="rect">
            <a:avLst/>
          </a:prstGeom>
          <a:solidFill>
            <a:srgbClr val="EEEEEE">
              <a:lumMod val="90000"/>
            </a:srgbClr>
          </a:solidFill>
          <a:ln w="317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93846" y="1958862"/>
            <a:ext cx="2932103" cy="1370228"/>
          </a:xfrm>
          <a:prstGeom prst="rect">
            <a:avLst/>
          </a:prstGeom>
          <a:solidFill>
            <a:srgbClr val="212121">
              <a:lumMod val="10000"/>
              <a:lumOff val="90000"/>
            </a:srgbClr>
          </a:solidFill>
          <a:ln w="25400" cap="flat" cmpd="sng" algn="ctr">
            <a:solidFill>
              <a:srgbClr val="78909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0" name="Shape 55"/>
          <p:cNvSpPr/>
          <p:nvPr/>
        </p:nvSpPr>
        <p:spPr>
          <a:xfrm>
            <a:off x="6134597" y="2436776"/>
            <a:ext cx="1442888" cy="754579"/>
          </a:xfrm>
          <a:prstGeom prst="rect">
            <a:avLst/>
          </a:prstGeom>
          <a:solidFill>
            <a:srgbClr val="DCC4EE"/>
          </a:solidFill>
          <a:ln w="19050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/>
                <a:sym typeface="Arial"/>
              </a:rPr>
              <a:t>it@host&gt; _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 panose="020B0609020204030204" pitchFamily="49" charset="0"/>
              <a:cs typeface="Arial"/>
              <a:sym typeface="Arial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138036" y="2430311"/>
            <a:ext cx="1439450" cy="142721"/>
          </a:xfrm>
          <a:prstGeom prst="rect">
            <a:avLst/>
          </a:prstGeom>
          <a:solidFill>
            <a:srgbClr val="893BC3"/>
          </a:solidFill>
          <a:ln w="19050" cap="flat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  <a:sym typeface="Arial"/>
              </a:rPr>
              <a:t>Terminal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  <a:sym typeface="Arial"/>
            </a:endParaRPr>
          </a:p>
        </p:txBody>
      </p:sp>
      <p:sp>
        <p:nvSpPr>
          <p:cNvPr id="82" name="Rounded Rectangle 15"/>
          <p:cNvSpPr/>
          <p:nvPr/>
        </p:nvSpPr>
        <p:spPr>
          <a:xfrm>
            <a:off x="7519569" y="4170005"/>
            <a:ext cx="988037" cy="714708"/>
          </a:xfrm>
          <a:prstGeom prst="roundRect">
            <a:avLst/>
          </a:prstGeom>
          <a:solidFill>
            <a:srgbClr val="ADE1B6"/>
          </a:solidFill>
          <a:ln w="31750" cap="flat" cmpd="sng" algn="ctr">
            <a:solidFill>
              <a:srgbClr val="0097A7">
                <a:lumMod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Filesystem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Monitor</a:t>
            </a:r>
          </a:p>
        </p:txBody>
      </p:sp>
      <p:sp>
        <p:nvSpPr>
          <p:cNvPr id="83" name="Rounded Rectangle 16"/>
          <p:cNvSpPr/>
          <p:nvPr/>
        </p:nvSpPr>
        <p:spPr>
          <a:xfrm>
            <a:off x="5692422" y="4172286"/>
            <a:ext cx="989620" cy="714708"/>
          </a:xfrm>
          <a:prstGeom prst="roundRect">
            <a:avLst/>
          </a:prstGeom>
          <a:solidFill>
            <a:srgbClr val="ADE1B6"/>
          </a:solidFill>
          <a:ln w="31750" cap="flat" cmpd="sng" algn="ctr">
            <a:solidFill>
              <a:srgbClr val="0097A7">
                <a:lumMod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Network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Monitor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582240" y="5544043"/>
            <a:ext cx="1209984" cy="329715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Network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400688" y="5539800"/>
            <a:ext cx="1227284" cy="325382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Filesystem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50386" y="6051003"/>
            <a:ext cx="1209984" cy="329716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Processes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8171224" y="2693639"/>
            <a:ext cx="8457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PID NS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32405" y="3366857"/>
            <a:ext cx="7573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MNT NS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80657" y="3366857"/>
            <a:ext cx="7187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NET NS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53421" y="1702263"/>
            <a:ext cx="5920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IPC NS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88308" y="1707359"/>
            <a:ext cx="774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UTS NS</a:t>
            </a:r>
          </a:p>
        </p:txBody>
      </p:sp>
      <p:sp>
        <p:nvSpPr>
          <p:cNvPr id="92" name="TextBox 91"/>
          <p:cNvSpPr txBox="1"/>
          <p:nvPr/>
        </p:nvSpPr>
        <p:spPr>
          <a:xfrm rot="16200000">
            <a:off x="8225485" y="1958892"/>
            <a:ext cx="7287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UID NS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18485" y="1999281"/>
            <a:ext cx="19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Perforated Container</a:t>
            </a:r>
          </a:p>
        </p:txBody>
      </p:sp>
      <p:cxnSp>
        <p:nvCxnSpPr>
          <p:cNvPr id="94" name="Straight Arrow Connector 93"/>
          <p:cNvCxnSpPr>
            <a:stCxn id="82" idx="2"/>
            <a:endCxn id="85" idx="0"/>
          </p:cNvCxnSpPr>
          <p:nvPr/>
        </p:nvCxnSpPr>
        <p:spPr>
          <a:xfrm>
            <a:off x="8013588" y="4884713"/>
            <a:ext cx="742" cy="65508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95" name="Straight Arrow Connector 94"/>
          <p:cNvCxnSpPr>
            <a:stCxn id="83" idx="2"/>
            <a:endCxn id="84" idx="0"/>
          </p:cNvCxnSpPr>
          <p:nvPr/>
        </p:nvCxnSpPr>
        <p:spPr>
          <a:xfrm>
            <a:off x="6187232" y="4886994"/>
            <a:ext cx="0" cy="65704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96" name="Rectangle 95"/>
          <p:cNvSpPr/>
          <p:nvPr/>
        </p:nvSpPr>
        <p:spPr>
          <a:xfrm>
            <a:off x="6434260" y="6060677"/>
            <a:ext cx="1227284" cy="326464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Hostname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7" name="Rounded Rectangle 14"/>
          <p:cNvSpPr/>
          <p:nvPr/>
        </p:nvSpPr>
        <p:spPr>
          <a:xfrm>
            <a:off x="3063754" y="2015653"/>
            <a:ext cx="1221711" cy="842245"/>
          </a:xfrm>
          <a:prstGeom prst="roundRect">
            <a:avLst/>
          </a:prstGeom>
          <a:solidFill>
            <a:srgbClr val="EEFF41">
              <a:lumMod val="20000"/>
              <a:lumOff val="80000"/>
            </a:srgbClr>
          </a:solidFill>
          <a:ln w="38100" cap="flat" cmpd="sng" algn="ctr">
            <a:solidFill>
              <a:srgbClr val="FFAB40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Policy</a:t>
            </a:r>
            <a:b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Manager</a:t>
            </a:r>
          </a:p>
        </p:txBody>
      </p:sp>
      <p:cxnSp>
        <p:nvCxnSpPr>
          <p:cNvPr id="98" name="Elbow Connector 108"/>
          <p:cNvCxnSpPr>
            <a:stCxn id="97" idx="2"/>
          </p:cNvCxnSpPr>
          <p:nvPr/>
        </p:nvCxnSpPr>
        <p:spPr>
          <a:xfrm rot="16200000" flipH="1">
            <a:off x="5279413" y="1253094"/>
            <a:ext cx="1017300" cy="4226907"/>
          </a:xfrm>
          <a:prstGeom prst="bentConnector2">
            <a:avLst/>
          </a:prstGeom>
          <a:noFill/>
          <a:ln w="38100" cap="flat" cmpd="sng" algn="ctr">
            <a:solidFill>
              <a:srgbClr val="FFAB40">
                <a:lumMod val="50000"/>
              </a:srgbClr>
            </a:solidFill>
            <a:prstDash val="solid"/>
            <a:tailEnd type="none"/>
          </a:ln>
          <a:effectLst/>
        </p:spPr>
      </p:cxnSp>
      <p:sp>
        <p:nvSpPr>
          <p:cNvPr id="99" name="TextBox 98"/>
          <p:cNvSpPr txBox="1"/>
          <p:nvPr/>
        </p:nvSpPr>
        <p:spPr>
          <a:xfrm rot="5400000">
            <a:off x="4361076" y="2518107"/>
            <a:ext cx="1908690" cy="276999"/>
          </a:xfrm>
          <a:prstGeom prst="rect">
            <a:avLst/>
          </a:prstGeom>
          <a:solidFill>
            <a:srgbClr val="EEEEEE">
              <a:lumMod val="9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Host 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namespaces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3674608" y="3875198"/>
            <a:ext cx="1" cy="289664"/>
          </a:xfrm>
          <a:prstGeom prst="straightConnector1">
            <a:avLst/>
          </a:prstGeom>
          <a:noFill/>
          <a:ln w="3810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 flipV="1">
            <a:off x="7035630" y="1677011"/>
            <a:ext cx="1" cy="272037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 flipH="1" flipV="1">
            <a:off x="8427738" y="2549526"/>
            <a:ext cx="318011" cy="606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 flipV="1">
            <a:off x="8426628" y="1677002"/>
            <a:ext cx="175" cy="301897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 flipH="1">
            <a:off x="8434087" y="3329090"/>
            <a:ext cx="311499" cy="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 flipV="1">
            <a:off x="5493845" y="3316940"/>
            <a:ext cx="1" cy="29401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 flipV="1">
            <a:off x="7047902" y="3341285"/>
            <a:ext cx="0" cy="274418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 flipV="1">
            <a:off x="5493953" y="1674467"/>
            <a:ext cx="1" cy="29401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>
            <a:off x="6172471" y="3639896"/>
            <a:ext cx="1" cy="5252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>
          <a:xfrm>
            <a:off x="8226485" y="3639896"/>
            <a:ext cx="1" cy="5252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 flipH="1">
            <a:off x="5952135" y="3875579"/>
            <a:ext cx="1" cy="289664"/>
          </a:xfrm>
          <a:prstGeom prst="straightConnector1">
            <a:avLst/>
          </a:prstGeom>
          <a:noFill/>
          <a:ln w="3810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>
          <a:xfrm flipH="1">
            <a:off x="7886120" y="3875198"/>
            <a:ext cx="1" cy="289664"/>
          </a:xfrm>
          <a:prstGeom prst="straightConnector1">
            <a:avLst/>
          </a:prstGeom>
          <a:noFill/>
          <a:ln w="3810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12" name="Straight Arrow Connector 111"/>
          <p:cNvCxnSpPr>
            <a:stCxn id="113" idx="2"/>
          </p:cNvCxnSpPr>
          <p:nvPr/>
        </p:nvCxnSpPr>
        <p:spPr>
          <a:xfrm>
            <a:off x="3674610" y="4892039"/>
            <a:ext cx="0" cy="37528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13" name="Rounded Rectangle 26"/>
          <p:cNvSpPr/>
          <p:nvPr/>
        </p:nvSpPr>
        <p:spPr>
          <a:xfrm>
            <a:off x="3063754" y="4177331"/>
            <a:ext cx="1221712" cy="714708"/>
          </a:xfrm>
          <a:prstGeom prst="roundRect">
            <a:avLst/>
          </a:prstGeom>
          <a:solidFill>
            <a:srgbClr val="FFAFAF"/>
          </a:solidFill>
          <a:ln w="317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Permission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Broker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3929521" y="3023838"/>
            <a:ext cx="1848" cy="114102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15" name="Straight Connector 114"/>
          <p:cNvCxnSpPr/>
          <p:nvPr/>
        </p:nvCxnSpPr>
        <p:spPr>
          <a:xfrm>
            <a:off x="3910471" y="3023838"/>
            <a:ext cx="1189021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6" name="Rectangle 115"/>
          <p:cNvSpPr/>
          <p:nvPr/>
        </p:nvSpPr>
        <p:spPr>
          <a:xfrm>
            <a:off x="3111180" y="5575952"/>
            <a:ext cx="1454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Host</a:t>
            </a:r>
          </a:p>
          <a:p>
            <a:pPr algn="ctr"/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Resources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4937" y="2307058"/>
            <a:ext cx="1009096" cy="104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0190" y="2643461"/>
            <a:ext cx="612196" cy="5494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82"/>
          <p:cNvCxnSpPr>
            <a:cxnSpLocks/>
          </p:cNvCxnSpPr>
          <p:nvPr/>
        </p:nvCxnSpPr>
        <p:spPr>
          <a:xfrm flipH="1">
            <a:off x="7334250" y="2921087"/>
            <a:ext cx="200855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69955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92CA-199E-4835-AA3B-247B780A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See the Paper For…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51C9-5F5D-4D21-9228-43E32A7F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 smtClean="0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5D682D-6D2E-417C-9426-5647E6ECD05F}"/>
              </a:ext>
            </a:extLst>
          </p:cNvPr>
          <p:cNvSpPr txBox="1">
            <a:spLocks/>
          </p:cNvSpPr>
          <p:nvPr/>
        </p:nvSpPr>
        <p:spPr>
          <a:xfrm>
            <a:off x="767799" y="1500187"/>
            <a:ext cx="10120779" cy="4908551"/>
          </a:xfrm>
          <a:prstGeom prst="rect">
            <a:avLst/>
          </a:prstGeom>
        </p:spPr>
        <p:txBody>
          <a:bodyPr/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 eaLnBrk="1" hangingPunct="1"/>
            <a:r>
              <a:rPr lang="en-US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Threat analysis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Security measures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Circumventing WatchIT</a:t>
            </a:r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3200" dirty="0">
                <a:latin typeface="Cambria" panose="02040503050406030204" pitchFamily="18" charset="0"/>
              </a:rPr>
              <a:t>Exclusion (XCL) namespace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Filesystem rerouting &amp; evaluation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3200" dirty="0">
                <a:latin typeface="Cambria" panose="02040503050406030204" pitchFamily="18" charset="0"/>
                <a:cs typeface="Arial" panose="020B0604020202020204" pitchFamily="34" charset="0"/>
              </a:rPr>
              <a:t>On-line filesystem view adjustments 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3200" dirty="0">
                <a:latin typeface="Cambria" panose="02040503050406030204" pitchFamily="18" charset="0"/>
              </a:rPr>
              <a:t>Real world deployment implications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Image result for case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04" y="2162799"/>
            <a:ext cx="3410654" cy="24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76300" y="1422688"/>
            <a:ext cx="10363200" cy="1829761"/>
          </a:xfrm>
        </p:spPr>
        <p:txBody>
          <a:bodyPr/>
          <a:lstStyle/>
          <a:p>
            <a:pPr algn="l" rtl="0"/>
            <a:r>
              <a:rPr lang="en-US" dirty="0">
                <a:latin typeface="Cambria" panose="02040503050406030204" pitchFamily="18" charset="0"/>
              </a:rPr>
              <a:t>Case Study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82494" y="4157962"/>
            <a:ext cx="1084521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Image result for ibm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66" y="3783196"/>
            <a:ext cx="1301160" cy="6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137"/>
            <a:ext cx="10972800" cy="4927601"/>
          </a:xfrm>
        </p:spPr>
        <p:txBody>
          <a:bodyPr/>
          <a:lstStyle/>
          <a:p>
            <a:pPr algn="l" rtl="0"/>
            <a:r>
              <a:rPr lang="en-US" sz="3200" dirty="0">
                <a:latin typeface="Cambria" panose="02040503050406030204" pitchFamily="18" charset="0"/>
              </a:rPr>
              <a:t>IT department of IBM Research, Israel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~64,000 user reported trouble tickets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~16,000 Linux related</a:t>
            </a:r>
          </a:p>
          <a:p>
            <a:pPr lvl="1" algn="l" rtl="0"/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Free text</a:t>
            </a:r>
          </a:p>
          <a:p>
            <a:pPr lvl="1" algn="l" rtl="0"/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Unclassified</a:t>
            </a:r>
          </a:p>
          <a:p>
            <a:pPr lvl="1" algn="l" rtl="0"/>
            <a:endParaRPr lang="en-US" sz="2800" dirty="0">
              <a:latin typeface="Cambria" charset="0"/>
              <a:ea typeface="Cambria" charset="0"/>
              <a:cs typeface="Cambria" charset="0"/>
            </a:endParaRPr>
          </a:p>
          <a:p>
            <a:pPr algn="l" rtl="0"/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Goal: prove WatchIT feasibility</a:t>
            </a:r>
          </a:p>
          <a:p>
            <a:pPr lvl="1" algn="l" rtl="0"/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Effective isolation</a:t>
            </a:r>
          </a:p>
          <a:p>
            <a:pPr lvl="1" algn="l" rtl="0"/>
            <a:r>
              <a:rPr lang="en-US" sz="2400" dirty="0">
                <a:latin typeface="Cambria" charset="0"/>
                <a:ea typeface="Cambria" charset="0"/>
                <a:cs typeface="Cambria" charset="0"/>
              </a:rPr>
              <a:t>Low usage rate of permission broker</a:t>
            </a:r>
          </a:p>
          <a:p>
            <a:pPr marL="623887" indent="-5143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+mj-lt"/>
              <a:buAutoNum type="arabicPeriod"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Cambria" panose="02040503050406030204" pitchFamily="18" charset="0"/>
              </a:rPr>
              <a:t>Environment</a:t>
            </a:r>
          </a:p>
        </p:txBody>
      </p:sp>
      <p:pic>
        <p:nvPicPr>
          <p:cNvPr id="1026" name="Picture 2" descr="mage result for trouble tick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t="11435" r="8801" b="8839"/>
          <a:stretch/>
        </p:blipFill>
        <p:spPr bwMode="auto">
          <a:xfrm>
            <a:off x="7760041" y="2406638"/>
            <a:ext cx="2115879" cy="211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trouble tick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9261" r="8269" b="7028"/>
          <a:stretch/>
        </p:blipFill>
        <p:spPr bwMode="auto">
          <a:xfrm>
            <a:off x="10311953" y="1416235"/>
            <a:ext cx="1350335" cy="13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137"/>
            <a:ext cx="10972800" cy="4927601"/>
          </a:xfrm>
        </p:spPr>
        <p:txBody>
          <a:bodyPr/>
          <a:lstStyle/>
          <a:p>
            <a:pPr algn="l" rtl="0"/>
            <a:r>
              <a:rPr lang="en-US" sz="3200" dirty="0">
                <a:latin typeface="Cambria" charset="0"/>
                <a:ea typeface="Cambria" charset="0"/>
                <a:cs typeface="Cambria" charset="0"/>
              </a:rPr>
              <a:t>Three stages:</a:t>
            </a:r>
          </a:p>
          <a:p>
            <a:pPr algn="l" rtl="0"/>
            <a:endParaRPr lang="en-US" sz="600" dirty="0">
              <a:latin typeface="Cambria" charset="0"/>
              <a:ea typeface="Cambria" charset="0"/>
              <a:cs typeface="Cambria" charset="0"/>
            </a:endParaRPr>
          </a:p>
          <a:p>
            <a:pPr marL="906463" lvl="1" indent="-514350" algn="l" rtl="0">
              <a:buFont typeface="+mj-lt"/>
              <a:buAutoNum type="arabicPeriod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Database analysis </a:t>
            </a:r>
          </a:p>
          <a:p>
            <a:pPr lvl="3" algn="l" rtl="0">
              <a:buFont typeface="Wingdings" charset="2"/>
              <a:buChar char="§"/>
            </a:pP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Based on previously reported tickets (~7 years)</a:t>
            </a:r>
          </a:p>
          <a:p>
            <a:pPr lvl="3" algn="l" rtl="0">
              <a:buFont typeface="Wingdings" charset="2"/>
              <a:buChar char="§"/>
            </a:pPr>
            <a:endParaRPr lang="en-US" sz="800" dirty="0">
              <a:latin typeface="Cambria" charset="0"/>
              <a:ea typeface="Cambria" charset="0"/>
              <a:cs typeface="Cambria" charset="0"/>
            </a:endParaRPr>
          </a:p>
          <a:p>
            <a:pPr marL="906463" lvl="1" indent="-514350" algn="l" rtl="0">
              <a:buFont typeface="+mj-lt"/>
              <a:buAutoNum type="arabicPeriod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Custom Tailoring</a:t>
            </a:r>
          </a:p>
          <a:p>
            <a:pPr marL="906463" lvl="1" indent="-514350" algn="l" rtl="0">
              <a:buFont typeface="+mj-lt"/>
              <a:buAutoNum type="arabicPeriod"/>
            </a:pPr>
            <a:endParaRPr lang="en-US" sz="800" dirty="0">
              <a:latin typeface="Cambria" charset="0"/>
              <a:ea typeface="Cambria" charset="0"/>
              <a:cs typeface="Cambria" charset="0"/>
            </a:endParaRPr>
          </a:p>
          <a:p>
            <a:pPr marL="906463" lvl="1" indent="-514350" algn="l" rtl="0">
              <a:buFont typeface="+mj-lt"/>
              <a:buAutoNum type="arabicPeriod"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Test period</a:t>
            </a:r>
          </a:p>
          <a:p>
            <a:pPr lvl="3" algn="l" rtl="0">
              <a:buFont typeface="Wingdings" charset="2"/>
              <a:buChar char="§"/>
            </a:pP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Based on newly arrived tickets (~3 months)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623887" indent="-5143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+mj-lt"/>
              <a:buAutoNum type="arabicPeriod"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Cambria" panose="02040503050406030204" pitchFamily="18" charset="0"/>
              </a:rPr>
              <a:t>Methodology</a:t>
            </a:r>
          </a:p>
        </p:txBody>
      </p:sp>
      <p:pic>
        <p:nvPicPr>
          <p:cNvPr id="8" name="Picture 6" descr="mage result for tail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84" y="3318404"/>
            <a:ext cx="2172874" cy="21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Stage 1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Database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9600" y="1481138"/>
            <a:ext cx="10972800" cy="4927600"/>
          </a:xfrm>
        </p:spPr>
        <p:txBody>
          <a:bodyPr/>
          <a:lstStyle/>
          <a:p>
            <a:pPr algn="l" rtl="0"/>
            <a:r>
              <a:rPr lang="en-US" sz="3200" dirty="0">
                <a:latin typeface="Cambria" panose="02040503050406030204" pitchFamily="18" charset="0"/>
              </a:rPr>
              <a:t>Clustering using ML for topic extraction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Latent Dirichlet Allocation (LDA) </a:t>
            </a:r>
            <a:r>
              <a:rPr lang="en-US" sz="2400" dirty="0">
                <a:latin typeface="Comic Sans MS" panose="030F0702030302020204" pitchFamily="66" charset="0"/>
              </a:rPr>
              <a:t>[</a:t>
            </a:r>
            <a:r>
              <a:rPr lang="en-US" sz="2400" dirty="0" err="1">
                <a:latin typeface="Comic Sans MS" panose="030F0702030302020204" pitchFamily="66" charset="0"/>
              </a:rPr>
              <a:t>Blei</a:t>
            </a:r>
            <a:r>
              <a:rPr lang="en-US" sz="2400" dirty="0">
                <a:latin typeface="Comic Sans MS" panose="030F0702030302020204" pitchFamily="66" charset="0"/>
              </a:rPr>
              <a:t> et al.]</a:t>
            </a:r>
          </a:p>
          <a:p>
            <a:pPr lvl="1" algn="l" rtl="0"/>
            <a:endParaRPr lang="en-US" sz="24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r>
              <a:rPr lang="en-US" sz="3200" dirty="0">
                <a:latin typeface="Cambria" panose="02040503050406030204" pitchFamily="18" charset="0"/>
              </a:rPr>
              <a:t>Preprocessing</a:t>
            </a:r>
            <a:endParaRPr lang="en-US" sz="2800" dirty="0">
              <a:latin typeface="Cambria" panose="02040503050406030204" pitchFamily="18" charset="0"/>
            </a:endParaRP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Word stemming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Stop word removal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Non-informative word removal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Obfuscation of addresses, server &amp; project names.</a:t>
            </a: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9" name="Picture 12" descr="Image result for case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11" y="374938"/>
            <a:ext cx="2952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282224" y="1978827"/>
            <a:ext cx="1084521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Image result for ibm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54" y="1790133"/>
            <a:ext cx="1174832" cy="5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Stage 1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Database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algn="l" rtl="0"/>
            <a:r>
              <a:rPr lang="en-US" sz="3200" dirty="0">
                <a:latin typeface="Cambria" panose="02040503050406030204" pitchFamily="18" charset="0"/>
              </a:rPr>
              <a:t>Clustering using ML for topic extraction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Latent Dirichlet Allocation (LDA) </a:t>
            </a:r>
            <a:r>
              <a:rPr lang="en-US" sz="2400" dirty="0">
                <a:latin typeface="Comic Sans MS" panose="030F0702030302020204" pitchFamily="66" charset="0"/>
              </a:rPr>
              <a:t>[</a:t>
            </a:r>
            <a:r>
              <a:rPr lang="en-US" sz="2400" dirty="0" err="1">
                <a:latin typeface="Comic Sans MS" panose="030F0702030302020204" pitchFamily="66" charset="0"/>
              </a:rPr>
              <a:t>Blei</a:t>
            </a:r>
            <a:r>
              <a:rPr lang="en-US" sz="2400" dirty="0">
                <a:latin typeface="Comic Sans MS" panose="030F0702030302020204" pitchFamily="66" charset="0"/>
              </a:rPr>
              <a:t> et al.]</a:t>
            </a:r>
            <a:endParaRPr lang="en-US" sz="2400" dirty="0">
              <a:latin typeface="Cambria" panose="02040503050406030204" pitchFamily="18" charset="0"/>
            </a:endParaRPr>
          </a:p>
          <a:p>
            <a:pPr marL="392113" lvl="1" indent="0" algn="l" rtl="0"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>
                <a:latin typeface="Cambria" panose="02040503050406030204" pitchFamily="18" charset="0"/>
              </a:rPr>
              <a:t>Partial results:</a:t>
            </a: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84586"/>
              </p:ext>
            </p:extLst>
          </p:nvPr>
        </p:nvGraphicFramePr>
        <p:xfrm>
          <a:off x="960121" y="3667444"/>
          <a:ext cx="10769034" cy="2748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34885">
                  <a:extLst>
                    <a:ext uri="{9D8B030D-6E8A-4147-A177-3AD203B41FA5}">
                      <a16:colId xmlns:a16="http://schemas.microsoft.com/office/drawing/2014/main" val="1970912373"/>
                    </a:ext>
                  </a:extLst>
                </a:gridCol>
                <a:gridCol w="1996283">
                  <a:extLst>
                    <a:ext uri="{9D8B030D-6E8A-4147-A177-3AD203B41FA5}">
                      <a16:colId xmlns:a16="http://schemas.microsoft.com/office/drawing/2014/main" val="3605683112"/>
                    </a:ext>
                  </a:extLst>
                </a:gridCol>
                <a:gridCol w="1975555">
                  <a:extLst>
                    <a:ext uri="{9D8B030D-6E8A-4147-A177-3AD203B41FA5}">
                      <a16:colId xmlns:a16="http://schemas.microsoft.com/office/drawing/2014/main" val="618058177"/>
                    </a:ext>
                  </a:extLst>
                </a:gridCol>
                <a:gridCol w="2223912">
                  <a:extLst>
                    <a:ext uri="{9D8B030D-6E8A-4147-A177-3AD203B41FA5}">
                      <a16:colId xmlns:a16="http://schemas.microsoft.com/office/drawing/2014/main" val="3027122277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30840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Topic T-1</a:t>
                      </a:r>
                    </a:p>
                  </a:txBody>
                  <a:tcPr>
                    <a:solidFill>
                      <a:srgbClr val="F8F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Topic T-2</a:t>
                      </a:r>
                    </a:p>
                  </a:txBody>
                  <a:tcPr>
                    <a:solidFill>
                      <a:srgbClr val="F8F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Topic T-5</a:t>
                      </a:r>
                    </a:p>
                  </a:txBody>
                  <a:tcPr>
                    <a:solidFill>
                      <a:srgbClr val="F8F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Topic T-6</a:t>
                      </a:r>
                    </a:p>
                  </a:txBody>
                  <a:tcPr>
                    <a:solidFill>
                      <a:srgbClr val="F8F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Topic T-10</a:t>
                      </a:r>
                    </a:p>
                  </a:txBody>
                  <a:tcPr>
                    <a:solidFill>
                      <a:srgbClr val="F8F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license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91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matlab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server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953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9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DB2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OS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4083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toolbox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124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message</a:t>
                      </a: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application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896439"/>
                  </a:ext>
                </a:extLst>
              </a:tr>
            </a:tbl>
          </a:graphicData>
        </a:graphic>
      </p:graphicFrame>
      <p:pic>
        <p:nvPicPr>
          <p:cNvPr id="10" name="Picture 12" descr="Image result for case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11" y="374938"/>
            <a:ext cx="2952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82224" y="1978827"/>
            <a:ext cx="1084521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Image result for ibm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54" y="1790133"/>
            <a:ext cx="1174832" cy="5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60121" y="3667444"/>
            <a:ext cx="213594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License Related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6061" y="3666735"/>
            <a:ext cx="19960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User-Password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4957" y="3668789"/>
            <a:ext cx="197562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Slow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0580" y="3667444"/>
            <a:ext cx="22216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Software Related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82224" y="3669020"/>
            <a:ext cx="244693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Permissions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FEEAB5-B417-4739-9613-9CC71C77C6C5}"/>
              </a:ext>
            </a:extLst>
          </p:cNvPr>
          <p:cNvSpPr/>
          <p:nvPr/>
        </p:nvSpPr>
        <p:spPr>
          <a:xfrm>
            <a:off x="960121" y="3666735"/>
            <a:ext cx="2135940" cy="2742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27F17-DFB6-4F59-9E11-903DF110AA83}"/>
              </a:ext>
            </a:extLst>
          </p:cNvPr>
          <p:cNvSpPr/>
          <p:nvPr/>
        </p:nvSpPr>
        <p:spPr>
          <a:xfrm>
            <a:off x="5092128" y="3673720"/>
            <a:ext cx="1968451" cy="27420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5" grpId="1" animBg="1"/>
      <p:bldP spid="18" grpId="0" animBg="1"/>
      <p:bldP spid="1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>
                <a:latin typeface="Cambria" panose="02040503050406030204" pitchFamily="18" charset="0"/>
              </a:rPr>
              <a:t>Dataset distribution</a:t>
            </a:r>
          </a:p>
          <a:p>
            <a:pPr lvl="1" algn="l" rtl="0"/>
            <a:r>
              <a:rPr lang="en-US" sz="2800" dirty="0">
                <a:latin typeface="Cambria" panose="02040503050406030204" pitchFamily="18" charset="0"/>
              </a:rPr>
              <a:t>~16,000 Linux trouble tickets</a:t>
            </a:r>
          </a:p>
          <a:p>
            <a:pPr lvl="1" algn="l" rtl="0"/>
            <a:r>
              <a:rPr lang="en-US" sz="2800" dirty="0">
                <a:latin typeface="Cambria" panose="02040503050406030204" pitchFamily="18" charset="0"/>
              </a:rPr>
              <a:t>Classifier results</a:t>
            </a:r>
          </a:p>
          <a:p>
            <a:pPr marL="109537" indent="0" algn="l" rtl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Stage 1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Database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45"/>
          <a:stretch/>
        </p:blipFill>
        <p:spPr>
          <a:xfrm>
            <a:off x="3937299" y="2702641"/>
            <a:ext cx="7865331" cy="3473896"/>
          </a:xfrm>
          <a:prstGeom prst="rect">
            <a:avLst/>
          </a:prstGeom>
        </p:spPr>
      </p:pic>
      <p:pic>
        <p:nvPicPr>
          <p:cNvPr id="10" name="Picture 12" descr="Image result for case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11" y="374938"/>
            <a:ext cx="2952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82224" y="1978827"/>
            <a:ext cx="1084521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Image result for ibm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54" y="1790133"/>
            <a:ext cx="1174832" cy="5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62000" y="16335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Stage 2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Custom Tailoring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2224" y="1978827"/>
            <a:ext cx="1084521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56530"/>
              </p:ext>
            </p:extLst>
          </p:nvPr>
        </p:nvGraphicFramePr>
        <p:xfrm>
          <a:off x="850604" y="2481530"/>
          <a:ext cx="10217505" cy="35028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088">
                  <a:extLst>
                    <a:ext uri="{9D8B030D-6E8A-4147-A177-3AD203B41FA5}">
                      <a16:colId xmlns:a16="http://schemas.microsoft.com/office/drawing/2014/main" val="82727727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824">
                  <a:extLst>
                    <a:ext uri="{9D8B030D-6E8A-4147-A177-3AD203B41FA5}">
                      <a16:colId xmlns:a16="http://schemas.microsoft.com/office/drawing/2014/main" val="1807763766"/>
                    </a:ext>
                  </a:extLst>
                </a:gridCol>
              </a:tblGrid>
              <a:tr h="87572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  </a:t>
                      </a:r>
                      <a:r>
                        <a:rPr lang="en-US" baseline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  </a:t>
                      </a:r>
                      <a:r>
                        <a:rPr lang="en-US" sz="200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View</a:t>
                      </a:r>
                      <a:br>
                        <a:rPr lang="en-US" sz="200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r>
                        <a:rPr lang="en-US" sz="200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Topic</a:t>
                      </a:r>
                      <a:endParaRPr lang="en-US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anchor="ctr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Process</a:t>
                      </a:r>
                      <a:b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View</a:t>
                      </a:r>
                    </a:p>
                  </a:txBody>
                  <a:tcPr anchor="ctr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Root Directory</a:t>
                      </a:r>
                    </a:p>
                  </a:txBody>
                  <a:tcPr anchor="ctr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Home</a:t>
                      </a:r>
                      <a:b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Directory</a:t>
                      </a:r>
                    </a:p>
                  </a:txBody>
                  <a:tcPr anchor="ctr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2400" dirty="0">
                          <a:latin typeface="Consolas" charset="0"/>
                          <a:ea typeface="Consolas" charset="0"/>
                          <a:cs typeface="Consolas" charset="0"/>
                        </a:rPr>
                        <a:t>/</a:t>
                      </a:r>
                      <a:r>
                        <a:rPr lang="en-US" sz="2400" dirty="0" err="1">
                          <a:latin typeface="Consolas" charset="0"/>
                          <a:ea typeface="Consolas" charset="0"/>
                          <a:cs typeface="Consolas" charset="0"/>
                        </a:rPr>
                        <a:t>etc</a:t>
                      </a:r>
                      <a:r>
                        <a:rPr lang="en-US" sz="2400" dirty="0">
                          <a:latin typeface="Consolas" charset="0"/>
                          <a:ea typeface="Consolas" charset="0"/>
                          <a:cs typeface="Consolas" charset="0"/>
                        </a:rPr>
                        <a:t>/</a:t>
                      </a:r>
                    </a:p>
                  </a:txBody>
                  <a:tcPr anchor="ctr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License</a:t>
                      </a:r>
                      <a:b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Server</a:t>
                      </a:r>
                    </a:p>
                  </a:txBody>
                  <a:tcPr anchor="ctr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Target</a:t>
                      </a:r>
                      <a:b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</a:br>
                      <a:r>
                        <a:rPr lang="en-US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Machine</a:t>
                      </a:r>
                    </a:p>
                  </a:txBody>
                  <a:tcPr anchor="ctr">
                    <a:solidFill>
                      <a:srgbClr val="FFD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72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b="1" i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License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2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b="1" i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Slow Server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72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b="1" i="0" dirty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VNC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70" y="3516179"/>
            <a:ext cx="582259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52" y="3516179"/>
            <a:ext cx="582259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99" y="4390440"/>
            <a:ext cx="582259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43" y="4390440"/>
            <a:ext cx="582259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37" y="5231708"/>
            <a:ext cx="582259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69" y="5231708"/>
            <a:ext cx="582259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50604" y="2481530"/>
            <a:ext cx="1636751" cy="8749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lated image">
            <a:extLst>
              <a:ext uri="{FF2B5EF4-FFF2-40B4-BE49-F238E27FC236}">
                <a16:creationId xmlns:a16="http://schemas.microsoft.com/office/drawing/2014/main" id="{BD67AFAA-94B7-41CA-8C31-EC2566824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227" y="5231708"/>
            <a:ext cx="582259" cy="5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3547F0-93E0-4D33-AC46-2EE129EFEBFF}"/>
              </a:ext>
            </a:extLst>
          </p:cNvPr>
          <p:cNvCxnSpPr>
            <a:cxnSpLocks/>
          </p:cNvCxnSpPr>
          <p:nvPr/>
        </p:nvCxnSpPr>
        <p:spPr>
          <a:xfrm>
            <a:off x="2487355" y="2470439"/>
            <a:ext cx="0" cy="35139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5D6DF0-1ACC-40AF-B132-26F9E1E15F3C}"/>
              </a:ext>
            </a:extLst>
          </p:cNvPr>
          <p:cNvCxnSpPr>
            <a:cxnSpLocks/>
          </p:cNvCxnSpPr>
          <p:nvPr/>
        </p:nvCxnSpPr>
        <p:spPr>
          <a:xfrm>
            <a:off x="8093882" y="2481530"/>
            <a:ext cx="0" cy="35139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E5A38F-2950-44E8-BE6C-48679440CCDB}"/>
              </a:ext>
            </a:extLst>
          </p:cNvPr>
          <p:cNvCxnSpPr>
            <a:cxnSpLocks/>
          </p:cNvCxnSpPr>
          <p:nvPr/>
        </p:nvCxnSpPr>
        <p:spPr>
          <a:xfrm>
            <a:off x="3812339" y="2470439"/>
            <a:ext cx="0" cy="35139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22CEF-8EE9-4414-88FA-DA5FD258A111}"/>
              </a:ext>
            </a:extLst>
          </p:cNvPr>
          <p:cNvCxnSpPr>
            <a:cxnSpLocks/>
          </p:cNvCxnSpPr>
          <p:nvPr/>
        </p:nvCxnSpPr>
        <p:spPr>
          <a:xfrm>
            <a:off x="850604" y="3356518"/>
            <a:ext cx="102175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AEB9C0E-F030-4062-81A6-AFA5ABB51CAE}"/>
              </a:ext>
            </a:extLst>
          </p:cNvPr>
          <p:cNvSpPr/>
          <p:nvPr/>
        </p:nvSpPr>
        <p:spPr>
          <a:xfrm>
            <a:off x="860129" y="2493425"/>
            <a:ext cx="1636751" cy="863897"/>
          </a:xfrm>
          <a:prstGeom prst="triangle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Topic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6E2D9F-2B3B-4F3A-AA8E-70258E7C1747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860129" y="2493425"/>
            <a:ext cx="101954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8B5913-C054-4C51-BA48-A6AEFB0E158E}"/>
              </a:ext>
            </a:extLst>
          </p:cNvPr>
          <p:cNvCxnSpPr>
            <a:cxnSpLocks/>
          </p:cNvCxnSpPr>
          <p:nvPr/>
        </p:nvCxnSpPr>
        <p:spPr>
          <a:xfrm>
            <a:off x="11055618" y="2481529"/>
            <a:ext cx="0" cy="35139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03F688-7C5B-4A84-8381-E57CC4AF1E0A}"/>
              </a:ext>
            </a:extLst>
          </p:cNvPr>
          <p:cNvCxnSpPr>
            <a:cxnSpLocks/>
          </p:cNvCxnSpPr>
          <p:nvPr/>
        </p:nvCxnSpPr>
        <p:spPr>
          <a:xfrm flipV="1">
            <a:off x="841080" y="5984426"/>
            <a:ext cx="10214538" cy="110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5E811E-F2C5-4519-A75D-683B5B631872}"/>
              </a:ext>
            </a:extLst>
          </p:cNvPr>
          <p:cNvCxnSpPr/>
          <p:nvPr/>
        </p:nvCxnSpPr>
        <p:spPr>
          <a:xfrm>
            <a:off x="861459" y="2481528"/>
            <a:ext cx="0" cy="35139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7" name="Rectangle 4096">
            <a:extLst>
              <a:ext uri="{FF2B5EF4-FFF2-40B4-BE49-F238E27FC236}">
                <a16:creationId xmlns:a16="http://schemas.microsoft.com/office/drawing/2014/main" id="{65066752-BD5E-4D4D-9A36-4CF2F51AF5CD}"/>
              </a:ext>
            </a:extLst>
          </p:cNvPr>
          <p:cNvSpPr/>
          <p:nvPr/>
        </p:nvSpPr>
        <p:spPr>
          <a:xfrm>
            <a:off x="860129" y="4248150"/>
            <a:ext cx="10195489" cy="8382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48E02A-DD36-4BEB-BCC9-79B42E4B6860}"/>
              </a:ext>
            </a:extLst>
          </p:cNvPr>
          <p:cNvSpPr/>
          <p:nvPr/>
        </p:nvSpPr>
        <p:spPr>
          <a:xfrm>
            <a:off x="860129" y="5135135"/>
            <a:ext cx="10195489" cy="8382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099">
            <a:extLst>
              <a:ext uri="{FF2B5EF4-FFF2-40B4-BE49-F238E27FC236}">
                <a16:creationId xmlns:a16="http://schemas.microsoft.com/office/drawing/2014/main" id="{BBA4963C-6908-415F-9E07-ED9152376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03" y="4371053"/>
            <a:ext cx="549481" cy="5494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358366-0C3A-43E3-A87C-27A92ECBD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070" y="4371052"/>
            <a:ext cx="549481" cy="5494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23732A1-013A-436F-B655-2FA94A9EE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21" y="5273687"/>
            <a:ext cx="549481" cy="5494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54931D8-9368-432B-8151-41649899D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58" y="5264486"/>
            <a:ext cx="549481" cy="54948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8ACAD55-B658-420D-9032-9674C8090B25}"/>
              </a:ext>
            </a:extLst>
          </p:cNvPr>
          <p:cNvSpPr/>
          <p:nvPr/>
        </p:nvSpPr>
        <p:spPr>
          <a:xfrm>
            <a:off x="3812339" y="1866900"/>
            <a:ext cx="4281543" cy="626525"/>
          </a:xfrm>
          <a:prstGeom prst="rect">
            <a:avLst/>
          </a:prstGeom>
          <a:solidFill>
            <a:srgbClr val="FFDF79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File System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C8647C-0AC9-4EBA-B506-8F42A6ACD2A0}"/>
              </a:ext>
            </a:extLst>
          </p:cNvPr>
          <p:cNvSpPr/>
          <p:nvPr/>
        </p:nvSpPr>
        <p:spPr>
          <a:xfrm>
            <a:off x="8093882" y="1866901"/>
            <a:ext cx="2961170" cy="626525"/>
          </a:xfrm>
          <a:prstGeom prst="rect">
            <a:avLst/>
          </a:prstGeom>
          <a:solidFill>
            <a:srgbClr val="FFDF79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Network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0B5B7D4-C9C4-4B01-8140-4B413BB65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30" y="5284824"/>
            <a:ext cx="549481" cy="5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097" grpId="1" animBg="1"/>
      <p:bldP spid="36" grpId="0" animBg="1"/>
      <p:bldP spid="3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62000" y="16335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/>
            <a:r>
              <a:rPr lang="en-US" sz="2800" dirty="0">
                <a:latin typeface="Cambria" panose="02040503050406030204" pitchFamily="18" charset="0"/>
              </a:rPr>
              <a:t>Three month test period </a:t>
            </a:r>
            <a:r>
              <a:rPr lang="en-US" sz="2400" dirty="0">
                <a:latin typeface="Cambria" panose="02040503050406030204" pitchFamily="18" charset="0"/>
              </a:rPr>
              <a:t>(Dec 16’ to Feb 17’)</a:t>
            </a:r>
            <a:endParaRPr lang="en-US" sz="3200" dirty="0">
              <a:latin typeface="Cambria" panose="02040503050406030204" pitchFamily="18" charset="0"/>
            </a:endParaRP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~400 tickets</a:t>
            </a:r>
          </a:p>
          <a:p>
            <a:pPr lvl="1" algn="l" rtl="0"/>
            <a:endParaRPr lang="en-US" sz="24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>
                <a:latin typeface="Cambria" panose="02040503050406030204" pitchFamily="18" charset="0"/>
              </a:rPr>
              <a:t>For each ticket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Classify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Record the used permissions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Check whether the permission broker was needed</a:t>
            </a:r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latin typeface="Cambria" panose="02040503050406030204" pitchFamily="18" charset="0"/>
              </a:rPr>
              <a:t>Stage 3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Test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12" descr="Image result for case study">
            <a:extLst>
              <a:ext uri="{FF2B5EF4-FFF2-40B4-BE49-F238E27FC236}">
                <a16:creationId xmlns:a16="http://schemas.microsoft.com/office/drawing/2014/main" id="{81389A83-631A-42D4-8AD5-4359B099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11" y="374938"/>
            <a:ext cx="2952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0B2668-EC6F-4152-9989-41A1E40EED60}"/>
              </a:ext>
            </a:extLst>
          </p:cNvPr>
          <p:cNvSpPr/>
          <p:nvPr/>
        </p:nvSpPr>
        <p:spPr>
          <a:xfrm>
            <a:off x="9282224" y="1978827"/>
            <a:ext cx="1084521" cy="425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Image result for ibm research">
            <a:extLst>
              <a:ext uri="{FF2B5EF4-FFF2-40B4-BE49-F238E27FC236}">
                <a16:creationId xmlns:a16="http://schemas.microsoft.com/office/drawing/2014/main" id="{07A627CC-6C73-4358-8AC8-1557B27F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54" y="1790133"/>
            <a:ext cx="1174832" cy="5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5A6B2C3-ABC6-482C-952C-DF1B3E136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/>
        </p:blipFill>
        <p:spPr>
          <a:xfrm>
            <a:off x="853586" y="3748904"/>
            <a:ext cx="2739466" cy="19929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56719E-25AB-44B5-9CA7-A2E2DECC4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87" y="4479349"/>
            <a:ext cx="681984" cy="1124149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CCEE8A3-EB78-49DE-9106-F4DC78DC8E7A}"/>
              </a:ext>
            </a:extLst>
          </p:cNvPr>
          <p:cNvSpPr/>
          <p:nvPr/>
        </p:nvSpPr>
        <p:spPr>
          <a:xfrm>
            <a:off x="3593052" y="1854045"/>
            <a:ext cx="3308969" cy="2224179"/>
          </a:xfrm>
          <a:prstGeom prst="wedgeEllipseCallout">
            <a:avLst>
              <a:gd name="adj1" fmla="val -37782"/>
              <a:gd name="adj2" fmla="val 6494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23A233C-D3B9-4C02-856E-3DB08F424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05" y="4042941"/>
            <a:ext cx="1996965" cy="19969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CE564-A106-43DB-B00C-E3678823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Shape 68">
            <a:extLst>
              <a:ext uri="{FF2B5EF4-FFF2-40B4-BE49-F238E27FC236}">
                <a16:creationId xmlns:a16="http://schemas.microsoft.com/office/drawing/2014/main" id="{1CCDA189-ADB4-4D74-9A24-E0CDDF6810E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96263" y="2285803"/>
            <a:ext cx="1109533" cy="114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74">
            <a:extLst>
              <a:ext uri="{FF2B5EF4-FFF2-40B4-BE49-F238E27FC236}">
                <a16:creationId xmlns:a16="http://schemas.microsoft.com/office/drawing/2014/main" id="{5BE9568B-EFA2-4698-B36D-335719F8F58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95105" y="2648266"/>
            <a:ext cx="553539" cy="50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8593D8-8A3B-405E-8273-23BAC2ACC0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15" y="2842716"/>
            <a:ext cx="509751" cy="509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5B49B1-00A1-406C-ACE0-69918596CC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111" y="4941384"/>
            <a:ext cx="830317" cy="83031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38C6B2E-4B64-4E13-9B63-8303871476CD}"/>
              </a:ext>
            </a:extLst>
          </p:cNvPr>
          <p:cNvSpPr txBox="1"/>
          <p:nvPr/>
        </p:nvSpPr>
        <p:spPr>
          <a:xfrm>
            <a:off x="9257897" y="5909590"/>
            <a:ext cx="222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Solution Company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7B17F1-85AC-4063-97B3-6334C0C699D4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4139871" y="5041424"/>
            <a:ext cx="527543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5C353B-90A0-4A6B-9247-FDCFAF53B106}"/>
              </a:ext>
            </a:extLst>
          </p:cNvPr>
          <p:cNvSpPr txBox="1"/>
          <p:nvPr/>
        </p:nvSpPr>
        <p:spPr>
          <a:xfrm>
            <a:off x="9415305" y="3348794"/>
            <a:ext cx="147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Support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655F321-D531-4233-BD17-091841BD18C3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4139871" y="3548849"/>
            <a:ext cx="5275434" cy="1492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325E8F4-3D58-4875-BB2D-64E7167AA71B}"/>
              </a:ext>
            </a:extLst>
          </p:cNvPr>
          <p:cNvSpPr/>
          <p:nvPr/>
        </p:nvSpPr>
        <p:spPr>
          <a:xfrm>
            <a:off x="4150381" y="2180278"/>
            <a:ext cx="1649497" cy="1099274"/>
          </a:xfrm>
          <a:prstGeom prst="rect">
            <a:avLst/>
          </a:prstGeom>
          <a:solidFill>
            <a:srgbClr val="F8F2A6"/>
          </a:solidFill>
          <a:ln>
            <a:solidFill>
              <a:srgbClr val="DDC4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Charlie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7B3F9FB-7541-4944-8296-54ED90A08023}"/>
              </a:ext>
            </a:extLst>
          </p:cNvPr>
          <p:cNvSpPr/>
          <p:nvPr/>
        </p:nvSpPr>
        <p:spPr>
          <a:xfrm>
            <a:off x="4415366" y="2490807"/>
            <a:ext cx="1626630" cy="1080291"/>
          </a:xfrm>
          <a:prstGeom prst="rect">
            <a:avLst/>
          </a:prstGeom>
          <a:solidFill>
            <a:srgbClr val="F8F2A6"/>
          </a:solidFill>
          <a:ln>
            <a:solidFill>
              <a:srgbClr val="DDC4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A7BFE9-687E-4812-8FE8-6096F817927B}"/>
              </a:ext>
            </a:extLst>
          </p:cNvPr>
          <p:cNvSpPr/>
          <p:nvPr/>
        </p:nvSpPr>
        <p:spPr>
          <a:xfrm>
            <a:off x="4680352" y="2781377"/>
            <a:ext cx="1574605" cy="1005820"/>
          </a:xfrm>
          <a:prstGeom prst="rect">
            <a:avLst/>
          </a:prstGeom>
          <a:solidFill>
            <a:srgbClr val="F8F2A6"/>
          </a:solidFill>
          <a:ln>
            <a:solidFill>
              <a:srgbClr val="DDC4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</a:p>
          <a:p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 | Balance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       | 100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         | 95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349F4F-4F9C-4A71-B09B-5A7CFF85D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00" y="1984900"/>
            <a:ext cx="3642962" cy="1850625"/>
          </a:xfrm>
          <a:prstGeom prst="rect">
            <a:avLst/>
          </a:prstGeom>
        </p:spPr>
      </p:pic>
      <p:pic>
        <p:nvPicPr>
          <p:cNvPr id="3074" name="Picture 2" descr="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9805" y1="31445" x2="49805" y2="31445"/>
                        <a14:foregroundMark x1="48242" y1="41406" x2="48242" y2="41406"/>
                        <a14:foregroundMark x1="48242" y1="55469" x2="49805" y2="17188"/>
                        <a14:foregroundMark x1="45508" y1="74023" x2="51172" y2="82617"/>
                        <a14:foregroundMark x1="62695" y1="94141" x2="43359" y2="95508"/>
                        <a14:foregroundMark x1="4492" y1="55469" x2="5664" y2="40039"/>
                        <a14:foregroundMark x1="38672" y1="4883" x2="64453" y2="8398"/>
                        <a14:foregroundMark x1="93945" y1="39453" x2="94531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82" y="4101745"/>
            <a:ext cx="361437" cy="3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A6B2C3-ABC6-482C-952C-DF1B3E13611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7" t="3000" r="10106"/>
          <a:stretch/>
        </p:blipFill>
        <p:spPr>
          <a:xfrm>
            <a:off x="893916" y="2759211"/>
            <a:ext cx="749490" cy="680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A6B2C3-ABC6-482C-952C-DF1B3E13611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3000" r="8183"/>
          <a:stretch/>
        </p:blipFill>
        <p:spPr>
          <a:xfrm>
            <a:off x="2058480" y="2759211"/>
            <a:ext cx="763681" cy="6809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A6B2C3-ABC6-482C-952C-DF1B3E13611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/>
        </p:blipFill>
        <p:spPr>
          <a:xfrm>
            <a:off x="1262116" y="2054330"/>
            <a:ext cx="572297" cy="416346"/>
          </a:xfrm>
          <a:prstGeom prst="rect">
            <a:avLst/>
          </a:prstGeom>
        </p:spPr>
      </p:pic>
      <p:cxnSp>
        <p:nvCxnSpPr>
          <p:cNvPr id="3" name="Straight Connector 2"/>
          <p:cNvCxnSpPr>
            <a:stCxn id="32" idx="0"/>
            <a:endCxn id="24" idx="2"/>
          </p:cNvCxnSpPr>
          <p:nvPr/>
        </p:nvCxnSpPr>
        <p:spPr>
          <a:xfrm flipV="1">
            <a:off x="2223319" y="3440209"/>
            <a:ext cx="217002" cy="3086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2" idx="0"/>
            <a:endCxn id="23" idx="2"/>
          </p:cNvCxnSpPr>
          <p:nvPr/>
        </p:nvCxnSpPr>
        <p:spPr>
          <a:xfrm flipH="1" flipV="1">
            <a:off x="1268661" y="3440209"/>
            <a:ext cx="954658" cy="3086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0"/>
            <a:endCxn id="25" idx="2"/>
          </p:cNvCxnSpPr>
          <p:nvPr/>
        </p:nvCxnSpPr>
        <p:spPr>
          <a:xfrm flipH="1" flipV="1">
            <a:off x="1548265" y="2470676"/>
            <a:ext cx="892056" cy="288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0"/>
            <a:endCxn id="25" idx="2"/>
          </p:cNvCxnSpPr>
          <p:nvPr/>
        </p:nvCxnSpPr>
        <p:spPr>
          <a:xfrm flipV="1">
            <a:off x="1268661" y="2470676"/>
            <a:ext cx="279604" cy="288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3"/>
            <a:endCxn id="24" idx="1"/>
          </p:cNvCxnSpPr>
          <p:nvPr/>
        </p:nvCxnSpPr>
        <p:spPr>
          <a:xfrm>
            <a:off x="1643406" y="3099710"/>
            <a:ext cx="4150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3">
            <a:extLst>
              <a:ext uri="{FF2B5EF4-FFF2-40B4-BE49-F238E27FC236}">
                <a16:creationId xmlns:a16="http://schemas.microsoft.com/office/drawing/2014/main" id="{EAB2D55D-AB7B-4898-AA0B-C7257E43A39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9pPr>
            <a:extLst/>
          </a:lstStyle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Motivation  (Based on True Story)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6628B-E5DE-4731-B978-98A076932280}"/>
              </a:ext>
            </a:extLst>
          </p:cNvPr>
          <p:cNvSpPr/>
          <p:nvPr/>
        </p:nvSpPr>
        <p:spPr>
          <a:xfrm>
            <a:off x="3031945" y="5681229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068 4.81481E-6 L 1.45833E-6 4.8148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/>
      <p:bldP spid="52" grpId="0"/>
      <p:bldP spid="56" grpId="0" animBg="1"/>
      <p:bldP spid="57" grpId="0" animBg="1"/>
      <p:bldP spid="59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DD371-7D22-42B3-973B-6E914DB7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 smtClean="0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4C4D52-7790-4CED-A863-6ED2C0F04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339369"/>
              </p:ext>
            </p:extLst>
          </p:nvPr>
        </p:nvGraphicFramePr>
        <p:xfrm>
          <a:off x="796066" y="1156270"/>
          <a:ext cx="10348856" cy="51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4815AD77-CF35-4598-A907-E1459C94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Stage 3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Test Period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74CF0-D9C4-494B-9D9C-2A6D03583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72" y="2487714"/>
            <a:ext cx="519099" cy="478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684AC-2420-4CB0-AF90-3537FB3E7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26" y="3438734"/>
            <a:ext cx="409190" cy="4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3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Stage 3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Test Period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65110" y="1633538"/>
            <a:ext cx="10969690" cy="43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/>
            <a:r>
              <a:rPr lang="en-US" sz="3200" dirty="0">
                <a:latin typeface="Cambria" panose="02040503050406030204" pitchFamily="18" charset="0"/>
              </a:rPr>
              <a:t>Overall - </a:t>
            </a:r>
            <a:r>
              <a:rPr lang="en-US" sz="3200" b="1" dirty="0">
                <a:solidFill>
                  <a:srgbClr val="007E39"/>
                </a:solidFill>
                <a:latin typeface="Cambria" panose="02040503050406030204" pitchFamily="18" charset="0"/>
              </a:rPr>
              <a:t>92% satisfaction</a:t>
            </a:r>
          </a:p>
          <a:p>
            <a:pPr lvl="1" algn="l" rtl="0"/>
            <a:r>
              <a:rPr lang="en-US" sz="2800" dirty="0">
                <a:latin typeface="Cambria" panose="02040503050406030204" pitchFamily="18" charset="0"/>
              </a:rPr>
              <a:t>Did not use the permission broker</a:t>
            </a: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</a:rPr>
              <a:t>8% </a:t>
            </a:r>
            <a:r>
              <a:rPr lang="en-US" sz="3200" dirty="0">
                <a:latin typeface="Cambria" panose="02040503050406030204" pitchFamily="18" charset="0"/>
              </a:rPr>
              <a:t>usage rate of permission broker</a:t>
            </a:r>
          </a:p>
          <a:p>
            <a:pPr lvl="1" algn="l" rtl="0"/>
            <a:r>
              <a:rPr lang="en-US" sz="2800" dirty="0">
                <a:latin typeface="Cambria" panose="02040503050406030204" pitchFamily="18" charset="0"/>
              </a:rPr>
              <a:t>1% for process view</a:t>
            </a:r>
          </a:p>
          <a:p>
            <a:pPr lvl="1" algn="l" rtl="0"/>
            <a:r>
              <a:rPr lang="en-US" sz="2800" dirty="0">
                <a:latin typeface="Cambria" panose="02040503050406030204" pitchFamily="18" charset="0"/>
              </a:rPr>
              <a:t>7% for networking</a:t>
            </a:r>
          </a:p>
        </p:txBody>
      </p:sp>
    </p:spTree>
    <p:extLst>
      <p:ext uri="{BB962C8B-B14F-4D97-AF65-F5344CB8AC3E}">
        <p14:creationId xmlns:p14="http://schemas.microsoft.com/office/powerpoint/2010/main" val="3131661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Stage 3 </a:t>
            </a:r>
            <a:r>
              <a:rPr lang="mr-IN" dirty="0">
                <a:latin typeface="Cambria" panose="02040503050406030204" pitchFamily="18" charset="0"/>
              </a:rPr>
              <a:t>–</a:t>
            </a:r>
            <a:r>
              <a:rPr lang="en-US" dirty="0">
                <a:latin typeface="Cambria" panose="02040503050406030204" pitchFamily="18" charset="0"/>
              </a:rPr>
              <a:t> Test Period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65110" y="1633538"/>
            <a:ext cx="10969690" cy="434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/>
            <a:r>
              <a:rPr lang="en-US" sz="3200" dirty="0">
                <a:latin typeface="Cambria" panose="02040503050406030204" pitchFamily="18" charset="0"/>
              </a:rPr>
              <a:t>Achieved isolation:</a:t>
            </a:r>
          </a:p>
          <a:p>
            <a:pPr lvl="1" algn="l" rtl="0"/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Network isolated </a:t>
            </a:r>
            <a:r>
              <a:rPr lang="en-US" sz="2800" dirty="0">
                <a:latin typeface="Cambria" panose="02040503050406030204" pitchFamily="18" charset="0"/>
              </a:rPr>
              <a:t>in 98% of tickets </a:t>
            </a:r>
          </a:p>
          <a:p>
            <a:pPr lvl="3" algn="l" rtl="0"/>
            <a:r>
              <a:rPr lang="en-US" sz="2400" dirty="0">
                <a:latin typeface="Cambria" panose="02040503050406030204" pitchFamily="18" charset="0"/>
              </a:rPr>
              <a:t>WWW access was given only in 32% of cases</a:t>
            </a:r>
          </a:p>
          <a:p>
            <a:pPr lvl="3" algn="l" rtl="0"/>
            <a:r>
              <a:rPr lang="en-US" sz="2400" dirty="0">
                <a:latin typeface="Cambria" panose="02040503050406030204" pitchFamily="18" charset="0"/>
              </a:rPr>
              <a:t>Only to whitelisted websites</a:t>
            </a:r>
            <a:endParaRPr lang="en-US" sz="1800" dirty="0">
              <a:latin typeface="Cambria" panose="02040503050406030204" pitchFamily="18" charset="0"/>
            </a:endParaRPr>
          </a:p>
          <a:p>
            <a:pPr lvl="1" algn="l" rtl="0"/>
            <a:endParaRPr lang="en-US" sz="1600" dirty="0">
              <a:latin typeface="Cambria" panose="02040503050406030204" pitchFamily="18" charset="0"/>
            </a:endParaRPr>
          </a:p>
          <a:p>
            <a:pPr lvl="1" algn="l" rtl="0"/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Filesystem isolated </a:t>
            </a:r>
            <a:r>
              <a:rPr lang="en-US" sz="2800" dirty="0">
                <a:latin typeface="Cambria" panose="02040503050406030204" pitchFamily="18" charset="0"/>
              </a:rPr>
              <a:t>in 62% of tickets</a:t>
            </a:r>
          </a:p>
          <a:p>
            <a:pPr lvl="3" algn="l" rtl="0"/>
            <a:r>
              <a:rPr lang="en-US" sz="2400" dirty="0">
                <a:latin typeface="Cambria" panose="02040503050406030204" pitchFamily="18" charset="0"/>
              </a:rPr>
              <a:t>100% monitored by ITFS</a:t>
            </a:r>
          </a:p>
          <a:p>
            <a:pPr marL="914400" lvl="3" indent="0" algn="l" rtl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lvl="1" algn="l" rtl="0"/>
            <a:r>
              <a:rPr lang="en-US" sz="2800" dirty="0">
                <a:solidFill>
                  <a:srgbClr val="7030A0"/>
                </a:solidFill>
                <a:latin typeface="Cambria" panose="02040503050406030204" pitchFamily="18" charset="0"/>
              </a:rPr>
              <a:t>Processes isolated </a:t>
            </a:r>
            <a:r>
              <a:rPr lang="en-US" sz="2800" dirty="0">
                <a:latin typeface="Cambria" panose="02040503050406030204" pitchFamily="18" charset="0"/>
              </a:rPr>
              <a:t>in 36% of tickets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22" y="3674425"/>
            <a:ext cx="1063338" cy="1063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9" y="1874202"/>
            <a:ext cx="779780" cy="779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29" y="5448300"/>
            <a:ext cx="1041760" cy="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65110" y="1633537"/>
            <a:ext cx="10969690" cy="407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/>
            <a:r>
              <a:rPr lang="en-US" sz="2800" b="1" dirty="0">
                <a:latin typeface="Cambria" panose="02040503050406030204" pitchFamily="18" charset="0"/>
              </a:rPr>
              <a:t>We introduce 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the perforated container</a:t>
            </a:r>
            <a:r>
              <a:rPr lang="en-US" sz="2800" b="1" dirty="0">
                <a:latin typeface="Cambria" panose="02040503050406030204" pitchFamily="18" charset="0"/>
              </a:rPr>
              <a:t> abstraction</a:t>
            </a:r>
          </a:p>
          <a:p>
            <a:pPr lvl="1" algn="l" rtl="0"/>
            <a:endParaRPr lang="en-US" sz="2400" b="1" dirty="0">
              <a:latin typeface="Cambria" panose="02040503050406030204" pitchFamily="18" charset="0"/>
            </a:endParaRPr>
          </a:p>
          <a:p>
            <a:pPr algn="l" rtl="0"/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Sandbox</a:t>
            </a:r>
            <a:r>
              <a:rPr lang="en-US" sz="2800" b="1" dirty="0">
                <a:latin typeface="Cambria" panose="02040503050406030204" pitchFamily="18" charset="0"/>
              </a:rPr>
              <a:t> for administration tasks</a:t>
            </a:r>
          </a:p>
          <a:p>
            <a:pPr algn="l" rtl="0"/>
            <a:endParaRPr lang="en-US" sz="2800" b="1" dirty="0">
              <a:latin typeface="Cambria" panose="02040503050406030204" pitchFamily="18" charset="0"/>
            </a:endParaRPr>
          </a:p>
          <a:p>
            <a:pPr algn="l" rtl="0"/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Case study </a:t>
            </a:r>
            <a:r>
              <a:rPr lang="en-US" sz="2800" b="1" dirty="0">
                <a:latin typeface="Cambria" panose="02040503050406030204" pitchFamily="18" charset="0"/>
              </a:rPr>
              <a:t>shows that WatchIT approach is feasible</a:t>
            </a:r>
          </a:p>
          <a:p>
            <a:pPr algn="l" rtl="0"/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l" rtl="0"/>
            <a:r>
              <a:rPr lang="en-US" sz="2800" b="1" dirty="0">
                <a:latin typeface="Cambria" panose="02040503050406030204" pitchFamily="18" charset="0"/>
              </a:rPr>
              <a:t>WatchIT </a:t>
            </a: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</a:rPr>
              <a:t>raises the bar </a:t>
            </a:r>
            <a:r>
              <a:rPr lang="en-US" sz="2800" b="1" dirty="0">
                <a:latin typeface="Cambria" panose="02040503050406030204" pitchFamily="18" charset="0"/>
              </a:rPr>
              <a:t>for a malicious IT insider</a:t>
            </a:r>
          </a:p>
          <a:p>
            <a:pPr lvl="1" algn="l" rtl="0"/>
            <a:endParaRPr lang="en-US" sz="2400" dirty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85B88-F32C-4DFC-8ECA-B27E5270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 r="3911" b="7818"/>
          <a:stretch/>
        </p:blipFill>
        <p:spPr>
          <a:xfrm flipH="1">
            <a:off x="9368065" y="4930681"/>
            <a:ext cx="1638300" cy="147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Image result for linux penguin working on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0" y="4996340"/>
            <a:ext cx="486824" cy="5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Image result for snor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69" y="5012160"/>
            <a:ext cx="965061" cy="5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57927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7842" y="0"/>
            <a:ext cx="10363200" cy="65352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9pPr>
            <a:extLst/>
          </a:lstStyle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Cambria" pitchFamily="18" charset="0"/>
              </a:rPr>
              <a:t>WatchIT: Who Watches Your IT Guy?</a:t>
            </a:r>
            <a:endParaRPr lang="he-IL" sz="2800" dirty="0">
              <a:latin typeface="Cambria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5654" y="560492"/>
            <a:ext cx="8598184" cy="61595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9pPr>
            <a:extLst/>
          </a:lstStyle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1800" dirty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Noam Shalev    Idit Keidar    Yaron Weinsberg   Yosef Moatti    Elad Ben-Yehuda</a:t>
            </a:r>
            <a:endParaRPr lang="he-IL" sz="1800" dirty="0"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62676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Image result for ibm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820" y="126849"/>
            <a:ext cx="1037920" cy="5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693" y="5933771"/>
            <a:ext cx="4156622" cy="697804"/>
          </a:xfrm>
          <a:prstGeom prst="rect">
            <a:avLst/>
          </a:prstGeom>
          <a:noFill/>
          <a:ln w="317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2493" y="2565122"/>
            <a:ext cx="2767169" cy="1962018"/>
          </a:xfrm>
          <a:prstGeom prst="rect">
            <a:avLst/>
          </a:prstGeom>
          <a:solidFill>
            <a:srgbClr val="EEEEEE">
              <a:lumMod val="90000"/>
            </a:srgbClr>
          </a:solidFill>
          <a:ln w="317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6356" y="2859133"/>
            <a:ext cx="2131982" cy="1370228"/>
          </a:xfrm>
          <a:prstGeom prst="rect">
            <a:avLst/>
          </a:prstGeom>
          <a:solidFill>
            <a:srgbClr val="212121">
              <a:lumMod val="10000"/>
              <a:lumOff val="90000"/>
            </a:srgbClr>
          </a:solidFill>
          <a:ln w="25400" cap="flat" cmpd="sng" algn="ctr">
            <a:solidFill>
              <a:srgbClr val="78909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35324" y="6181736"/>
            <a:ext cx="1209984" cy="329715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Network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1873" y="6186071"/>
            <a:ext cx="1227284" cy="325382"/>
          </a:xfrm>
          <a:prstGeom prst="rect">
            <a:avLst/>
          </a:prstGeom>
          <a:solidFill>
            <a:srgbClr val="ABE3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Filesystem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582919" y="3593910"/>
            <a:ext cx="8457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PID 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67387" y="4267128"/>
            <a:ext cx="7573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MNT 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62206" y="4267128"/>
            <a:ext cx="7187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NET 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92712" y="2602534"/>
            <a:ext cx="5920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IPC 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6058" y="2607630"/>
            <a:ext cx="7748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UTS NS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637180" y="2859163"/>
            <a:ext cx="7287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UID NS</a:t>
            </a:r>
          </a:p>
        </p:txBody>
      </p:sp>
      <p:cxnSp>
        <p:nvCxnSpPr>
          <p:cNvPr id="35" name="Straight Arrow Connector 34"/>
          <p:cNvCxnSpPr>
            <a:endCxn id="26" idx="0"/>
          </p:cNvCxnSpPr>
          <p:nvPr/>
        </p:nvCxnSpPr>
        <p:spPr>
          <a:xfrm>
            <a:off x="3584773" y="5530984"/>
            <a:ext cx="742" cy="65508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36" name="Straight Arrow Connector 35"/>
          <p:cNvCxnSpPr>
            <a:endCxn id="25" idx="0"/>
          </p:cNvCxnSpPr>
          <p:nvPr/>
        </p:nvCxnSpPr>
        <p:spPr>
          <a:xfrm flipH="1">
            <a:off x="2140316" y="5533265"/>
            <a:ext cx="876" cy="64847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38" name="Rounded Rectangle 14"/>
          <p:cNvSpPr/>
          <p:nvPr/>
        </p:nvSpPr>
        <p:spPr>
          <a:xfrm>
            <a:off x="169023" y="3121176"/>
            <a:ext cx="1052004" cy="623905"/>
          </a:xfrm>
          <a:prstGeom prst="roundRect">
            <a:avLst/>
          </a:prstGeom>
          <a:solidFill>
            <a:srgbClr val="EEFF41">
              <a:lumMod val="20000"/>
              <a:lumOff val="80000"/>
            </a:srgbClr>
          </a:solidFill>
          <a:ln w="31750" cap="flat" cmpd="sng" algn="ctr">
            <a:solidFill>
              <a:srgbClr val="FFAB40">
                <a:lumMod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Policy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Manager</a:t>
            </a:r>
          </a:p>
        </p:txBody>
      </p:sp>
      <p:cxnSp>
        <p:nvCxnSpPr>
          <p:cNvPr id="39" name="Elbow Connector 108"/>
          <p:cNvCxnSpPr>
            <a:cxnSpLocks/>
          </p:cNvCxnSpPr>
          <p:nvPr/>
        </p:nvCxnSpPr>
        <p:spPr>
          <a:xfrm rot="16200000" flipH="1">
            <a:off x="1663980" y="2776565"/>
            <a:ext cx="1026825" cy="2990031"/>
          </a:xfrm>
          <a:prstGeom prst="bentConnector2">
            <a:avLst/>
          </a:prstGeom>
          <a:noFill/>
          <a:ln w="31750" cap="flat" cmpd="sng" algn="ctr">
            <a:solidFill>
              <a:srgbClr val="FFAB40">
                <a:lumMod val="50000"/>
              </a:srgbClr>
            </a:solidFill>
            <a:prstDash val="solid"/>
            <a:tailEnd type="none"/>
          </a:ln>
          <a:effectLst/>
        </p:spPr>
      </p:cxnSp>
      <p:sp>
        <p:nvSpPr>
          <p:cNvPr id="40" name="TextBox 39"/>
          <p:cNvSpPr txBox="1"/>
          <p:nvPr/>
        </p:nvSpPr>
        <p:spPr>
          <a:xfrm rot="5400000">
            <a:off x="745609" y="3439796"/>
            <a:ext cx="1664242" cy="276999"/>
          </a:xfrm>
          <a:prstGeom prst="rect">
            <a:avLst/>
          </a:prstGeom>
          <a:solidFill>
            <a:srgbClr val="EEEEEE">
              <a:lumMod val="9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Host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81049" y="4750932"/>
            <a:ext cx="1" cy="289664"/>
          </a:xfrm>
          <a:prstGeom prst="straightConnector1">
            <a:avLst/>
          </a:prstGeom>
          <a:noFill/>
          <a:ln w="3175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 flipV="1">
            <a:off x="2766297" y="2577282"/>
            <a:ext cx="1" cy="272037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 flipV="1">
            <a:off x="3839433" y="3449797"/>
            <a:ext cx="318011" cy="606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 flipV="1">
            <a:off x="3848956" y="2577273"/>
            <a:ext cx="175" cy="301897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H="1">
            <a:off x="3845782" y="4229361"/>
            <a:ext cx="311499" cy="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 flipV="1">
            <a:off x="1716911" y="4219583"/>
            <a:ext cx="1" cy="29401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 flipV="1">
            <a:off x="2906167" y="4241556"/>
            <a:ext cx="0" cy="274418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48" name="Straight Connector 47"/>
          <p:cNvCxnSpPr/>
          <p:nvPr/>
        </p:nvCxnSpPr>
        <p:spPr>
          <a:xfrm flipV="1">
            <a:off x="1717447" y="2576974"/>
            <a:ext cx="1" cy="294010"/>
          </a:xfrm>
          <a:prstGeom prst="line">
            <a:avLst/>
          </a:prstGeom>
          <a:noFill/>
          <a:ln w="25400" cap="flat" cmpd="sng" algn="ctr">
            <a:solidFill>
              <a:srgbClr val="78909C">
                <a:lumMod val="75000"/>
              </a:srgbClr>
            </a:solidFill>
            <a:prstDash val="solid"/>
          </a:ln>
          <a:effectLst/>
        </p:spPr>
      </p:cxnSp>
      <p:cxnSp>
        <p:nvCxnSpPr>
          <p:cNvPr id="49" name="Straight Arrow Connector 48"/>
          <p:cNvCxnSpPr/>
          <p:nvPr/>
        </p:nvCxnSpPr>
        <p:spPr>
          <a:xfrm>
            <a:off x="2126431" y="4540167"/>
            <a:ext cx="1" cy="5252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>
          <a:xfrm>
            <a:off x="3797670" y="4540167"/>
            <a:ext cx="1" cy="52524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>
          <a:xfrm flipH="1">
            <a:off x="1906095" y="4775850"/>
            <a:ext cx="1" cy="289664"/>
          </a:xfrm>
          <a:prstGeom prst="straightConnector1">
            <a:avLst/>
          </a:prstGeom>
          <a:noFill/>
          <a:ln w="3175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 flipH="1">
            <a:off x="3656583" y="4775469"/>
            <a:ext cx="1" cy="289664"/>
          </a:xfrm>
          <a:prstGeom prst="straightConnector1">
            <a:avLst/>
          </a:prstGeom>
          <a:noFill/>
          <a:ln w="31750" cap="flat" cmpd="sng" algn="ctr">
            <a:solidFill>
              <a:srgbClr val="FFAB40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>
            <a:off x="752227" y="5551010"/>
            <a:ext cx="0" cy="37528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>
          <a:xfrm>
            <a:off x="953163" y="4160240"/>
            <a:ext cx="0" cy="885843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937288" y="4179290"/>
            <a:ext cx="461074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169023" y="6063502"/>
            <a:ext cx="132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Host</a:t>
            </a:r>
          </a:p>
          <a:p>
            <a:pPr algn="ctr"/>
            <a:r>
              <a:rPr lang="en-US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Resources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095343" y="4967177"/>
            <a:ext cx="1488179" cy="707886"/>
            <a:chOff x="6880175" y="3592805"/>
            <a:chExt cx="1961432" cy="97084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3597">
              <a:off x="6880175" y="3908614"/>
              <a:ext cx="401409" cy="40140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400125" y="3592805"/>
              <a:ext cx="1441482" cy="97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FS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601" y="3856508"/>
              <a:ext cx="505619" cy="505619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" y="122862"/>
            <a:ext cx="1948922" cy="524597"/>
          </a:xfrm>
          <a:prstGeom prst="rect">
            <a:avLst/>
          </a:prstGeom>
        </p:spPr>
      </p:pic>
      <p:sp>
        <p:nvSpPr>
          <p:cNvPr id="67" name="Shape 54"/>
          <p:cNvSpPr/>
          <p:nvPr/>
        </p:nvSpPr>
        <p:spPr>
          <a:xfrm>
            <a:off x="7887886" y="5534894"/>
            <a:ext cx="2173867" cy="354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55"/>
          <p:cNvSpPr/>
          <p:nvPr/>
        </p:nvSpPr>
        <p:spPr>
          <a:xfrm>
            <a:off x="9744529" y="5084594"/>
            <a:ext cx="317100" cy="8037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56"/>
          <p:cNvSpPr/>
          <p:nvPr/>
        </p:nvSpPr>
        <p:spPr>
          <a:xfrm>
            <a:off x="9353029" y="3946128"/>
            <a:ext cx="1119600" cy="135521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57"/>
          <p:cNvSpPr/>
          <p:nvPr/>
        </p:nvSpPr>
        <p:spPr>
          <a:xfrm>
            <a:off x="7875831" y="5293694"/>
            <a:ext cx="818219" cy="14309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83724" y="6121894"/>
            <a:ext cx="341174" cy="505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60"/>
          <p:cNvCxnSpPr/>
          <p:nvPr/>
        </p:nvCxnSpPr>
        <p:spPr>
          <a:xfrm>
            <a:off x="6316985" y="5751869"/>
            <a:ext cx="5601094" cy="127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" name="Shape 61"/>
          <p:cNvCxnSpPr/>
          <p:nvPr/>
        </p:nvCxnSpPr>
        <p:spPr>
          <a:xfrm>
            <a:off x="8263824" y="5753144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7" name="Shape 64"/>
          <p:cNvCxnSpPr/>
          <p:nvPr/>
        </p:nvCxnSpPr>
        <p:spPr>
          <a:xfrm>
            <a:off x="9579691" y="5753144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8" name="Shape 65"/>
          <p:cNvCxnSpPr/>
          <p:nvPr/>
        </p:nvCxnSpPr>
        <p:spPr>
          <a:xfrm>
            <a:off x="10722691" y="5753144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9" name="Shape 66"/>
          <p:cNvCxnSpPr/>
          <p:nvPr/>
        </p:nvCxnSpPr>
        <p:spPr>
          <a:xfrm>
            <a:off x="11256091" y="5753144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0" name="Shape 67"/>
          <p:cNvCxnSpPr/>
          <p:nvPr/>
        </p:nvCxnSpPr>
        <p:spPr>
          <a:xfrm>
            <a:off x="11918079" y="5753144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2" name="Shape 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48779" y="6121894"/>
            <a:ext cx="661849" cy="45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72666" y="6096256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09304" y="6096256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71291" y="6096256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11003" y="4045569"/>
            <a:ext cx="975149" cy="1163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Shape 83"/>
          <p:cNvCxnSpPr>
            <a:stCxn id="86" idx="2"/>
          </p:cNvCxnSpPr>
          <p:nvPr/>
        </p:nvCxnSpPr>
        <p:spPr>
          <a:xfrm>
            <a:off x="9898578" y="5208704"/>
            <a:ext cx="4501" cy="52841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8" name="Shape 85"/>
          <p:cNvSpPr txBox="1"/>
          <p:nvPr/>
        </p:nvSpPr>
        <p:spPr>
          <a:xfrm>
            <a:off x="7851862" y="5256969"/>
            <a:ext cx="8589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latin typeface="Times"/>
                <a:ea typeface="Times"/>
                <a:cs typeface="Times"/>
                <a:sym typeface="Times"/>
              </a:rPr>
              <a:t>Software Repository</a:t>
            </a:r>
          </a:p>
        </p:txBody>
      </p:sp>
      <p:sp>
        <p:nvSpPr>
          <p:cNvPr id="89" name="Shape 86"/>
          <p:cNvSpPr txBox="1"/>
          <p:nvPr/>
        </p:nvSpPr>
        <p:spPr>
          <a:xfrm>
            <a:off x="10560691" y="5256969"/>
            <a:ext cx="1238400" cy="50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latin typeface="Times"/>
                <a:ea typeface="Times"/>
                <a:cs typeface="Times"/>
                <a:sym typeface="Times"/>
              </a:rPr>
              <a:t>Organizational Shared Storage</a:t>
            </a:r>
          </a:p>
        </p:txBody>
      </p:sp>
      <p:sp>
        <p:nvSpPr>
          <p:cNvPr id="91" name="Shape 88"/>
          <p:cNvSpPr txBox="1"/>
          <p:nvPr/>
        </p:nvSpPr>
        <p:spPr>
          <a:xfrm>
            <a:off x="9449779" y="4100719"/>
            <a:ext cx="888300" cy="2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>
                <a:latin typeface="Consolas"/>
                <a:ea typeface="Consolas"/>
                <a:cs typeface="Consolas"/>
                <a:sym typeface="Consolas"/>
              </a:rPr>
              <a:t>&gt;/matlab/</a:t>
            </a:r>
          </a:p>
        </p:txBody>
      </p:sp>
      <p:cxnSp>
        <p:nvCxnSpPr>
          <p:cNvPr id="92" name="Shape 65"/>
          <p:cNvCxnSpPr/>
          <p:nvPr/>
        </p:nvCxnSpPr>
        <p:spPr>
          <a:xfrm>
            <a:off x="6316985" y="5742776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3" name="Shape 66"/>
          <p:cNvCxnSpPr/>
          <p:nvPr/>
        </p:nvCxnSpPr>
        <p:spPr>
          <a:xfrm>
            <a:off x="6850385" y="5742776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4" name="Shape 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66960" y="6085888"/>
            <a:ext cx="341174" cy="5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3598" y="6085888"/>
            <a:ext cx="341174" cy="50572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85"/>
          <p:cNvSpPr txBox="1"/>
          <p:nvPr/>
        </p:nvSpPr>
        <p:spPr>
          <a:xfrm>
            <a:off x="6396018" y="5256969"/>
            <a:ext cx="939633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latin typeface="Times"/>
                <a:ea typeface="Times"/>
                <a:cs typeface="Times"/>
                <a:sym typeface="Times"/>
              </a:rPr>
              <a:t>Netbatch Servers</a:t>
            </a:r>
          </a:p>
        </p:txBody>
      </p:sp>
      <p:cxnSp>
        <p:nvCxnSpPr>
          <p:cNvPr id="97" name="Shape 66"/>
          <p:cNvCxnSpPr/>
          <p:nvPr/>
        </p:nvCxnSpPr>
        <p:spPr>
          <a:xfrm>
            <a:off x="7320285" y="5742776"/>
            <a:ext cx="0" cy="35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8" name="Shape 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73498" y="6085888"/>
            <a:ext cx="341174" cy="505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Title 1"/>
          <p:cNvSpPr txBox="1">
            <a:spLocks/>
          </p:cNvSpPr>
          <p:nvPr/>
        </p:nvSpPr>
        <p:spPr>
          <a:xfrm>
            <a:off x="1754015" y="928531"/>
            <a:ext cx="8598184" cy="61595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  <a:cs typeface="Arial" pitchFamily="34" charset="0"/>
              </a:defRPr>
            </a:lvl9pPr>
            <a:extLst/>
          </a:lstStyle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1800" dirty="0">
                <a:effectLst/>
                <a:latin typeface="Consolas" panose="020B0609020204030204" pitchFamily="49" charset="0"/>
                <a:cs typeface="Times New Roman" panose="02020603050405020304" pitchFamily="18" charset="0"/>
              </a:rPr>
              <a:t>noams@technion.ac.il</a:t>
            </a:r>
            <a:endParaRPr lang="he-IL" sz="1800" dirty="0">
              <a:effectLst/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cxnSp>
        <p:nvCxnSpPr>
          <p:cNvPr id="104" name="Shape 80"/>
          <p:cNvCxnSpPr/>
          <p:nvPr/>
        </p:nvCxnSpPr>
        <p:spPr>
          <a:xfrm>
            <a:off x="8419051" y="4385556"/>
            <a:ext cx="1014112" cy="413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" name="Shape 77"/>
          <p:cNvSpPr/>
          <p:nvPr/>
        </p:nvSpPr>
        <p:spPr>
          <a:xfrm>
            <a:off x="6181260" y="4063902"/>
            <a:ext cx="1056300" cy="662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dirty="0">
                <a:latin typeface="Times"/>
                <a:ea typeface="Times"/>
                <a:cs typeface="Times"/>
                <a:sym typeface="Times"/>
              </a:rPr>
              <a:t>Predict Isolation</a:t>
            </a:r>
          </a:p>
        </p:txBody>
      </p:sp>
      <p:cxnSp>
        <p:nvCxnSpPr>
          <p:cNvPr id="106" name="Shape 79"/>
          <p:cNvCxnSpPr>
            <a:stCxn id="105" idx="3"/>
            <a:endCxn id="107" idx="1"/>
          </p:cNvCxnSpPr>
          <p:nvPr/>
        </p:nvCxnSpPr>
        <p:spPr>
          <a:xfrm flipV="1">
            <a:off x="7237560" y="4394802"/>
            <a:ext cx="525603" cy="546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" name="Shape 77"/>
          <p:cNvSpPr/>
          <p:nvPr/>
        </p:nvSpPr>
        <p:spPr>
          <a:xfrm>
            <a:off x="7763163" y="4063902"/>
            <a:ext cx="1166191" cy="66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dirty="0">
                <a:latin typeface="Times"/>
                <a:ea typeface="Times"/>
                <a:cs typeface="Times"/>
                <a:sym typeface="Times"/>
              </a:rPr>
              <a:t>Configure P.Container</a:t>
            </a:r>
          </a:p>
        </p:txBody>
      </p:sp>
      <p:pic>
        <p:nvPicPr>
          <p:cNvPr id="90" name="Shape 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88791" y="3184180"/>
            <a:ext cx="714973" cy="72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7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46277" y="3397062"/>
            <a:ext cx="381342" cy="406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8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Observation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B7C5-6C19-4AC0-B5C9-9D75551A3C1C}" type="slidenum">
              <a:rPr lang="he-IL" smtClean="0"/>
              <a:pPr/>
              <a:t>4</a:t>
            </a:fld>
            <a:endParaRPr lang="en-US"/>
          </a:p>
        </p:txBody>
      </p:sp>
      <p:pic>
        <p:nvPicPr>
          <p:cNvPr id="2052" name="Picture 4" descr="Image result for go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34" y="1286636"/>
            <a:ext cx="2069317" cy="16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9"/>
          <p:cNvSpPr>
            <a:spLocks noChangeShapeType="1"/>
          </p:cNvSpPr>
          <p:nvPr/>
        </p:nvSpPr>
        <p:spPr bwMode="auto">
          <a:xfrm flipV="1">
            <a:off x="3026425" y="5468486"/>
            <a:ext cx="2164699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2649147" y="4693888"/>
            <a:ext cx="2486783" cy="66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1743671" y="5828725"/>
            <a:ext cx="1073204" cy="28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1600" b="1" dirty="0">
                <a:latin typeface="Consolas" panose="020B0609020204030204" pitchFamily="49" charset="0"/>
              </a:rPr>
              <a:t>End User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9093419" y="4407984"/>
            <a:ext cx="1671696" cy="62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1600" b="1" dirty="0">
                <a:latin typeface="Consolas" panose="020B0609020204030204" pitchFamily="49" charset="0"/>
              </a:rPr>
              <a:t>System</a:t>
            </a:r>
            <a:br>
              <a:rPr lang="en-US" altLang="en-US" sz="1600" b="1" dirty="0">
                <a:latin typeface="Consolas" panose="020B0609020204030204" pitchFamily="49" charset="0"/>
              </a:rPr>
            </a:br>
            <a:r>
              <a:rPr lang="en-US" altLang="en-US" sz="1600" b="1" dirty="0">
                <a:latin typeface="Consolas" panose="020B0609020204030204" pitchFamily="49" charset="0"/>
              </a:rPr>
              <a:t>Administrator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91125" y="4981328"/>
            <a:ext cx="1809749" cy="97431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b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</a:p>
        </p:txBody>
      </p:sp>
      <p:pic>
        <p:nvPicPr>
          <p:cNvPr id="8" name="Picture 2" descr="Image result for serv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" b="97461" l="9961" r="89844">
                        <a14:foregroundMark x1="31250" y1="19336" x2="31250" y2="19336"/>
                        <a14:foregroundMark x1="35156" y1="18945" x2="35156" y2="18945"/>
                        <a14:foregroundMark x1="43945" y1="19531" x2="43945" y2="19531"/>
                        <a14:foregroundMark x1="59180" y1="4883" x2="59180" y2="4883"/>
                        <a14:foregroundMark x1="44531" y1="977" x2="44531" y2="977"/>
                        <a14:foregroundMark x1="34766" y1="88086" x2="34766" y2="88086"/>
                        <a14:foregroundMark x1="49023" y1="94336" x2="49023" y2="94336"/>
                        <a14:foregroundMark x1="55273" y1="97461" x2="55273" y2="9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50" y="2297160"/>
            <a:ext cx="1518147" cy="15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1" name="Elbow Connector 2050"/>
          <p:cNvCxnSpPr>
            <a:stCxn id="23" idx="3"/>
            <a:endCxn id="22" idx="2"/>
          </p:cNvCxnSpPr>
          <p:nvPr/>
        </p:nvCxnSpPr>
        <p:spPr>
          <a:xfrm flipV="1">
            <a:off x="7000874" y="5029145"/>
            <a:ext cx="2928393" cy="439343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ular Callout 2058"/>
          <p:cNvSpPr/>
          <p:nvPr/>
        </p:nvSpPr>
        <p:spPr>
          <a:xfrm>
            <a:off x="2649147" y="4162021"/>
            <a:ext cx="2105276" cy="629874"/>
          </a:xfrm>
          <a:prstGeom prst="wedgeRectCallout">
            <a:avLst>
              <a:gd name="adj1" fmla="val -50368"/>
              <a:gd name="adj2" fmla="val 84038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7239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“My Matlab license</a:t>
            </a:r>
            <a:b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</a:b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has expired.”</a:t>
            </a:r>
          </a:p>
        </p:txBody>
      </p:sp>
      <p:cxnSp>
        <p:nvCxnSpPr>
          <p:cNvPr id="45" name="Elbow Connector 44"/>
          <p:cNvCxnSpPr>
            <a:endCxn id="8" idx="3"/>
          </p:cNvCxnSpPr>
          <p:nvPr/>
        </p:nvCxnSpPr>
        <p:spPr>
          <a:xfrm rot="16200000" flipV="1">
            <a:off x="8166405" y="1785826"/>
            <a:ext cx="492454" cy="3033270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7283671" y="5099154"/>
            <a:ext cx="23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IT specialist</a:t>
            </a:r>
          </a:p>
        </p:txBody>
      </p:sp>
      <p:sp>
        <p:nvSpPr>
          <p:cNvPr id="2070" name="TextBox 2069"/>
          <p:cNvSpPr txBox="1"/>
          <p:nvPr/>
        </p:nvSpPr>
        <p:spPr>
          <a:xfrm>
            <a:off x="3330376" y="1353786"/>
            <a:ext cx="14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Documents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91093" y="1973270"/>
            <a:ext cx="91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Code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60826" y="2619307"/>
            <a:ext cx="106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42705" y="1333650"/>
            <a:ext cx="126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Network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56488" y="1955966"/>
            <a:ext cx="14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7166" y="2543954"/>
            <a:ext cx="176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Files</a:t>
            </a:r>
          </a:p>
        </p:txBody>
      </p:sp>
      <p:pic>
        <p:nvPicPr>
          <p:cNvPr id="25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95876" y="3425767"/>
            <a:ext cx="1109533" cy="114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94718" y="3788230"/>
            <a:ext cx="553539" cy="50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525EB-850D-471C-A030-50C572B0A5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99" y="4857829"/>
            <a:ext cx="939610" cy="9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/>
      <p:bldP spid="21" grpId="0"/>
      <p:bldP spid="22" grpId="0"/>
      <p:bldP spid="23" grpId="0" animBg="1"/>
      <p:bldP spid="2059" grpId="0" animBg="1"/>
      <p:bldP spid="2067" grpId="0"/>
      <p:bldP spid="2070" grpId="0"/>
      <p:bldP spid="57" grpId="0"/>
      <p:bldP spid="58" grpId="0"/>
      <p:bldP spid="59" grpId="0"/>
      <p:bldP spid="6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Observation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B7C5-6C19-4AC0-B5C9-9D75551A3C1C}" type="slidenum">
              <a:rPr lang="he-IL" smtClean="0"/>
              <a:pPr/>
              <a:t>5</a:t>
            </a:fld>
            <a:endParaRPr lang="en-US"/>
          </a:p>
        </p:txBody>
      </p:sp>
      <p:pic>
        <p:nvPicPr>
          <p:cNvPr id="2052" name="Picture 4" descr="Image result for go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34" y="1286636"/>
            <a:ext cx="2069317" cy="16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29"/>
          <p:cNvSpPr>
            <a:spLocks noChangeShapeType="1"/>
          </p:cNvSpPr>
          <p:nvPr/>
        </p:nvSpPr>
        <p:spPr bwMode="auto">
          <a:xfrm flipV="1">
            <a:off x="3026425" y="5468486"/>
            <a:ext cx="2164699" cy="0"/>
          </a:xfrm>
          <a:prstGeom prst="line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2649147" y="4693888"/>
            <a:ext cx="2486783" cy="66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9093419" y="4400935"/>
            <a:ext cx="1671696" cy="62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1600" b="1" dirty="0">
                <a:latin typeface="Consolas" panose="020B0609020204030204" pitchFamily="49" charset="0"/>
              </a:rPr>
              <a:t>System</a:t>
            </a:r>
            <a:br>
              <a:rPr lang="en-US" altLang="en-US" sz="1600" b="1" dirty="0">
                <a:latin typeface="Consolas" panose="020B0609020204030204" pitchFamily="49" charset="0"/>
              </a:rPr>
            </a:br>
            <a:r>
              <a:rPr lang="en-US" altLang="en-US" sz="1600" b="1" dirty="0">
                <a:latin typeface="Consolas" panose="020B0609020204030204" pitchFamily="49" charset="0"/>
              </a:rPr>
              <a:t>Administrator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91125" y="4981328"/>
            <a:ext cx="1809749" cy="974319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b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</a:p>
        </p:txBody>
      </p:sp>
      <p:pic>
        <p:nvPicPr>
          <p:cNvPr id="8" name="Picture 2" descr="Image result for serv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" b="97461" l="9961" r="89844">
                        <a14:foregroundMark x1="31250" y1="19336" x2="31250" y2="19336"/>
                        <a14:foregroundMark x1="35156" y1="18945" x2="35156" y2="18945"/>
                        <a14:foregroundMark x1="43945" y1="19531" x2="43945" y2="19531"/>
                        <a14:foregroundMark x1="59180" y1="4883" x2="59180" y2="4883"/>
                        <a14:foregroundMark x1="44531" y1="977" x2="44531" y2="977"/>
                        <a14:foregroundMark x1="34766" y1="88086" x2="34766" y2="88086"/>
                        <a14:foregroundMark x1="49023" y1="94336" x2="49023" y2="94336"/>
                        <a14:foregroundMark x1="55273" y1="97461" x2="55273" y2="97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50" y="2297160"/>
            <a:ext cx="1518147" cy="15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1" name="Elbow Connector 2050"/>
          <p:cNvCxnSpPr>
            <a:stCxn id="23" idx="3"/>
            <a:endCxn id="22" idx="2"/>
          </p:cNvCxnSpPr>
          <p:nvPr/>
        </p:nvCxnSpPr>
        <p:spPr>
          <a:xfrm flipV="1">
            <a:off x="7000874" y="5022096"/>
            <a:ext cx="2928393" cy="446392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ular Callout 2058"/>
          <p:cNvSpPr/>
          <p:nvPr/>
        </p:nvSpPr>
        <p:spPr>
          <a:xfrm>
            <a:off x="2649147" y="4162021"/>
            <a:ext cx="2105276" cy="629874"/>
          </a:xfrm>
          <a:prstGeom prst="wedgeRectCallout">
            <a:avLst>
              <a:gd name="adj1" fmla="val -50368"/>
              <a:gd name="adj2" fmla="val 84038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7239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“My Matlab license</a:t>
            </a:r>
            <a:b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</a:br>
            <a:r>
              <a:rPr lang="en-US" altLang="en-US" sz="1600" b="1" kern="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has expired.”</a:t>
            </a:r>
          </a:p>
        </p:txBody>
      </p:sp>
      <p:cxnSp>
        <p:nvCxnSpPr>
          <p:cNvPr id="45" name="Elbow Connector 44"/>
          <p:cNvCxnSpPr>
            <a:endCxn id="8" idx="3"/>
          </p:cNvCxnSpPr>
          <p:nvPr/>
        </p:nvCxnSpPr>
        <p:spPr>
          <a:xfrm rot="16200000" flipV="1">
            <a:off x="8166405" y="1785826"/>
            <a:ext cx="492454" cy="3033270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2066"/>
          <p:cNvSpPr txBox="1"/>
          <p:nvPr/>
        </p:nvSpPr>
        <p:spPr>
          <a:xfrm>
            <a:off x="7283671" y="5099154"/>
            <a:ext cx="23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IT specialist</a:t>
            </a:r>
          </a:p>
        </p:txBody>
      </p:sp>
      <p:sp>
        <p:nvSpPr>
          <p:cNvPr id="2070" name="TextBox 2069"/>
          <p:cNvSpPr txBox="1"/>
          <p:nvPr/>
        </p:nvSpPr>
        <p:spPr>
          <a:xfrm>
            <a:off x="3330376" y="1353786"/>
            <a:ext cx="149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Documents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91093" y="1973270"/>
            <a:ext cx="91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0711" y="1683046"/>
            <a:ext cx="3410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latin typeface="Consolas" panose="020B0609020204030204" pitchFamily="49" charset="0"/>
              </a:rPr>
              <a:t>/programs/</a:t>
            </a:r>
            <a:r>
              <a:rPr lang="en-US" sz="2000" b="1" dirty="0" err="1">
                <a:solidFill>
                  <a:schemeClr val="accent4"/>
                </a:solidFill>
                <a:latin typeface="Consolas" panose="020B0609020204030204" pitchFamily="49" charset="0"/>
              </a:rPr>
              <a:t>matlab</a:t>
            </a:r>
            <a:r>
              <a:rPr lang="en-US" sz="2000" b="1" dirty="0">
                <a:solidFill>
                  <a:schemeClr val="accent4"/>
                </a:solidFill>
                <a:latin typeface="Consolas" panose="020B0609020204030204" pitchFamily="49" charset="0"/>
              </a:rPr>
              <a:t>/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60826" y="2619307"/>
            <a:ext cx="106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42705" y="1333650"/>
            <a:ext cx="126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6488" y="1955966"/>
            <a:ext cx="14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47166" y="2543954"/>
            <a:ext cx="176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Files</a:t>
            </a:r>
          </a:p>
        </p:txBody>
      </p:sp>
      <p:pic>
        <p:nvPicPr>
          <p:cNvPr id="30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95876" y="3425767"/>
            <a:ext cx="1109533" cy="114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94718" y="3788230"/>
            <a:ext cx="553539" cy="50641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30">
            <a:extLst>
              <a:ext uri="{FF2B5EF4-FFF2-40B4-BE49-F238E27FC236}">
                <a16:creationId xmlns:a16="http://schemas.microsoft.com/office/drawing/2014/main" id="{A7F68770-D87C-4056-A846-6063CC1E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671" y="5828725"/>
            <a:ext cx="1073204" cy="28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1600" b="1" dirty="0">
                <a:latin typeface="Consolas" panose="020B0609020204030204" pitchFamily="49" charset="0"/>
              </a:rPr>
              <a:t>End User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825848-EFCF-4B9B-8195-8D849587AE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99" y="4857829"/>
            <a:ext cx="939610" cy="9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70" grpId="0"/>
      <p:bldP spid="57" grpId="0"/>
      <p:bldP spid="24" grpId="0"/>
      <p:bldP spid="25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Strategy that constrains IT personnel’s </a:t>
            </a:r>
            <a:br>
              <a:rPr lang="en-US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view of the system</a:t>
            </a:r>
          </a:p>
          <a:p>
            <a:pPr lvl="1" algn="l" rtl="0" eaLnBrk="1" hangingPunct="1"/>
            <a:endParaRPr lang="en-US" alt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b="1" dirty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WatchIT</a:t>
            </a:r>
            <a:r>
              <a:rPr lang="en-US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:  POC implementation of our strategy</a:t>
            </a:r>
          </a:p>
          <a:p>
            <a:pPr algn="l" rtl="0" eaLnBrk="1" hangingPunct="1"/>
            <a:endParaRPr lang="en-US" altLang="en-US" sz="28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b="1" dirty="0">
                <a:latin typeface="Cambria" panose="02040503050406030204" pitchFamily="18" charset="0"/>
              </a:rPr>
              <a:t>A case study on the IT department of </a:t>
            </a:r>
            <a:br>
              <a:rPr lang="en-US" altLang="en-US" sz="2800" b="1" dirty="0">
                <a:latin typeface="Cambria" panose="02040503050406030204" pitchFamily="18" charset="0"/>
              </a:rPr>
            </a:br>
            <a:r>
              <a:rPr lang="en-US" altLang="en-US" sz="2800" b="1" dirty="0">
                <a:latin typeface="Cambria" panose="02040503050406030204" pitchFamily="18" charset="0"/>
              </a:rPr>
              <a:t>IBM Research, Israel.</a:t>
            </a:r>
            <a:endParaRPr lang="he-IL" altLang="en-US" sz="2800" b="1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783484" y="6408739"/>
            <a:ext cx="48894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EE0744-444A-4C70-B4F7-C05693A039B4}" type="slidenum">
              <a:rPr lang="he-IL" altLang="en-US" sz="1000">
                <a:solidFill>
                  <a:prstClr val="black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Contributions</a:t>
            </a:r>
            <a:endParaRPr lang="he-IL" dirty="0">
              <a:latin typeface="Cambria" pitchFamily="18" charset="0"/>
            </a:endParaRPr>
          </a:p>
        </p:txBody>
      </p:sp>
      <p:pic>
        <p:nvPicPr>
          <p:cNvPr id="3078" name="Picture 6" descr="Image result for insider thr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2" y="637382"/>
            <a:ext cx="2997199" cy="22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ibm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388" y="4724533"/>
            <a:ext cx="1780907" cy="8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Malicious IT person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Accesses the system only following a </a:t>
            </a:r>
            <a:r>
              <a:rPr lang="en-US" altLang="en-US" sz="2400" b="1" i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trouble ticket </a:t>
            </a:r>
            <a:r>
              <a:rPr lang="en-U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submission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Can access any resource in view</a:t>
            </a:r>
          </a:p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Trusted Computing Base (TCB)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System hardware, OS, drivers, services</a:t>
            </a:r>
          </a:p>
          <a:p>
            <a:pPr lvl="1" algn="l" rtl="0" eaLnBrk="1" hangingPunct="1"/>
            <a:r>
              <a:rPr lang="en-U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E.g., Microsoft BitLocker.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Threat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17360" r="21777" b="15119"/>
          <a:stretch/>
        </p:blipFill>
        <p:spPr>
          <a:xfrm>
            <a:off x="7017081" y="4989897"/>
            <a:ext cx="1416485" cy="1103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81" y="2867024"/>
            <a:ext cx="945335" cy="945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42" y="3169375"/>
            <a:ext cx="459559" cy="459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249AA-77A9-488C-8B95-A4F15E12E6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10385" b="9043"/>
          <a:stretch/>
        </p:blipFill>
        <p:spPr>
          <a:xfrm>
            <a:off x="10626433" y="1759356"/>
            <a:ext cx="1285875" cy="12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7"/>
            <a:ext cx="10120779" cy="5087899"/>
          </a:xfrm>
        </p:spPr>
        <p:txBody>
          <a:bodyPr/>
          <a:lstStyle/>
          <a:p>
            <a:pPr algn="l" rtl="0" eaLnBrk="1" hangingPunct="1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Provide lightweight virtualization</a:t>
            </a:r>
          </a:p>
          <a:p>
            <a:pPr lvl="1" algn="l" rtl="0" eaLnBrk="1" hangingPunct="1"/>
            <a:r>
              <a:rPr lang="en-US" alt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Shared OS kernel</a:t>
            </a:r>
          </a:p>
          <a:p>
            <a:pPr lvl="3" algn="l" rtl="0" eaLnBrk="1" hangingPunct="1"/>
            <a:r>
              <a:rPr lang="en-US" altLang="en-US" sz="2200" dirty="0">
                <a:latin typeface="Cambria" panose="02040503050406030204" pitchFamily="18" charset="0"/>
                <a:cs typeface="Arial" panose="020B0604020202020204" pitchFamily="34" charset="0"/>
              </a:rPr>
              <a:t>Less overhead than VM</a:t>
            </a:r>
          </a:p>
          <a:p>
            <a:pPr lvl="3" algn="l" rtl="0" eaLnBrk="1" hangingPunct="1"/>
            <a:endParaRPr lang="en-US" altLang="en-US" sz="2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r>
              <a:rPr lang="en-US" alt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Isolation that resembles a VM</a:t>
            </a:r>
            <a:endParaRPr lang="he-IL" alt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r>
              <a:rPr lang="en-US" alt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Employ namespaces</a:t>
            </a:r>
          </a:p>
          <a:p>
            <a:pPr lvl="3" algn="l" rtl="0" eaLnBrk="1" hangingPunct="1"/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File-System</a:t>
            </a:r>
          </a:p>
          <a:p>
            <a:pPr lvl="3" algn="l" rtl="0" eaLnBrk="1" hangingPunct="1"/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Network</a:t>
            </a:r>
          </a:p>
          <a:p>
            <a:pPr lvl="3" algn="l" rtl="0" eaLnBrk="1" hangingPunct="1"/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Process IDs</a:t>
            </a:r>
          </a:p>
          <a:p>
            <a:pPr lvl="3" algn="l" rtl="0" eaLnBrk="1" hangingPunct="1"/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Users</a:t>
            </a:r>
          </a:p>
          <a:p>
            <a:pPr lvl="3" algn="l" rtl="0" eaLnBrk="1" hangingPunct="1"/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Inter-Process Communication</a:t>
            </a:r>
          </a:p>
          <a:p>
            <a:pPr lvl="3" algn="l" rtl="0" eaLnBrk="1" hangingPunct="1"/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Time-Sharing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Background – Linux Containers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36057-1405-4AB9-B69A-5B8AC4CC1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47" y="2363045"/>
            <a:ext cx="3235546" cy="1702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23AE6-558F-4045-8035-0560E0B9D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0636" y="2796484"/>
            <a:ext cx="704895" cy="83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786312"/>
          </a:xfrm>
        </p:spPr>
        <p:txBody>
          <a:bodyPr/>
          <a:lstStyle/>
          <a:p>
            <a:pPr algn="l" rtl="0" eaLnBrk="1" hangingPunct="1"/>
            <a:r>
              <a:rPr lang="en-US" altLang="en-US" sz="3200" dirty="0">
                <a:latin typeface="Cambria" panose="02040503050406030204" pitchFamily="18" charset="0"/>
                <a:cs typeface="Times New Roman" panose="02020603050405020304" pitchFamily="18" charset="0"/>
              </a:rPr>
              <a:t>Provide lightweight virtualization</a:t>
            </a:r>
          </a:p>
          <a:p>
            <a:pPr lvl="2" algn="l" rtl="0" eaLnBrk="1" hangingPunct="1"/>
            <a:endParaRPr lang="en-US" altLang="en-US" sz="11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r>
              <a:rPr lang="en-US" alt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Shared OS kernel</a:t>
            </a:r>
          </a:p>
          <a:p>
            <a:pPr lvl="3" algn="l" rtl="0" eaLnBrk="1" hangingPunct="1"/>
            <a:r>
              <a:rPr lang="en-US" altLang="en-US" sz="2200" dirty="0">
                <a:latin typeface="Cambria" panose="02040503050406030204" pitchFamily="18" charset="0"/>
                <a:cs typeface="Arial" panose="020B0604020202020204" pitchFamily="34" charset="0"/>
              </a:rPr>
              <a:t>Less overhead then VM</a:t>
            </a:r>
          </a:p>
          <a:p>
            <a:pPr lvl="3" algn="l" rtl="0" eaLnBrk="1" hangingPunct="1"/>
            <a:endParaRPr lang="en-US" altLang="en-US" sz="2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Background – Linux Containers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9536" y="3276600"/>
            <a:ext cx="6613604" cy="3009900"/>
          </a:xfrm>
          <a:prstGeom prst="rect">
            <a:avLst/>
          </a:prstGeom>
          <a:solidFill>
            <a:srgbClr val="C9F1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42270" y="3732790"/>
            <a:ext cx="3395047" cy="2074407"/>
          </a:xfrm>
          <a:prstGeom prst="rect">
            <a:avLst/>
          </a:prstGeom>
          <a:solidFill>
            <a:srgbClr val="DFC9EF"/>
          </a:solidFill>
          <a:ln w="12700">
            <a:solidFill>
              <a:srgbClr val="00206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18725" y="5985116"/>
            <a:ext cx="142874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/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4609" y="4091476"/>
            <a:ext cx="1774054" cy="213904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etc/</a:t>
            </a:r>
          </a:p>
          <a:p>
            <a:endParaRPr lang="en-US" sz="5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home/</a:t>
            </a:r>
          </a:p>
          <a:p>
            <a:endParaRPr lang="en-US" sz="5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usr/</a:t>
            </a:r>
          </a:p>
          <a:p>
            <a:endParaRPr lang="en-US" sz="5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var/</a:t>
            </a:r>
          </a:p>
          <a:p>
            <a:endParaRPr lang="en-US" sz="5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conFS/</a:t>
            </a:r>
          </a:p>
          <a:p>
            <a:endParaRPr lang="en-US" sz="5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progs/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80169" y="4263638"/>
            <a:ext cx="6414" cy="1852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86583" y="4276338"/>
            <a:ext cx="22070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17190" y="6116208"/>
            <a:ext cx="390094" cy="1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70750" y="4410959"/>
            <a:ext cx="433112" cy="417386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init</a:t>
            </a:r>
          </a:p>
        </p:txBody>
      </p:sp>
      <p:sp>
        <p:nvSpPr>
          <p:cNvPr id="20" name="Oval 19"/>
          <p:cNvSpPr/>
          <p:nvPr/>
        </p:nvSpPr>
        <p:spPr>
          <a:xfrm>
            <a:off x="5198038" y="3998734"/>
            <a:ext cx="363994" cy="36130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gcc</a:t>
            </a:r>
          </a:p>
        </p:txBody>
      </p:sp>
      <p:sp>
        <p:nvSpPr>
          <p:cNvPr id="21" name="Oval 20"/>
          <p:cNvSpPr/>
          <p:nvPr/>
        </p:nvSpPr>
        <p:spPr>
          <a:xfrm>
            <a:off x="5585711" y="4072596"/>
            <a:ext cx="454589" cy="42571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nsolas" panose="020B0609020204030204" pitchFamily="49" charset="0"/>
              </a:rPr>
              <a:t>java</a:t>
            </a:r>
          </a:p>
        </p:txBody>
      </p:sp>
      <p:sp>
        <p:nvSpPr>
          <p:cNvPr id="22" name="Right Arrow Callout 59"/>
          <p:cNvSpPr/>
          <p:nvPr/>
        </p:nvSpPr>
        <p:spPr>
          <a:xfrm>
            <a:off x="8439785" y="5424030"/>
            <a:ext cx="1595434" cy="251168"/>
          </a:xfrm>
          <a:prstGeom prst="rightArrowCallout">
            <a:avLst>
              <a:gd name="adj1" fmla="val 25000"/>
              <a:gd name="adj2" fmla="val 22190"/>
              <a:gd name="adj3" fmla="val 47482"/>
              <a:gd name="adj4" fmla="val 87414"/>
            </a:avLst>
          </a:prstGeom>
          <a:solidFill>
            <a:srgbClr val="DFC9EF"/>
          </a:solidFill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</a:rPr>
              <a:t>77.139.180.15</a:t>
            </a:r>
            <a:endParaRPr lang="en-US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9613" y="3786740"/>
            <a:ext cx="273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007741" y="5682783"/>
            <a:ext cx="1421702" cy="3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17383" y="4321605"/>
            <a:ext cx="1" cy="13611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3498" y="4149623"/>
            <a:ext cx="857692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etc</a:t>
            </a:r>
            <a:r>
              <a:rPr lang="en-US" sz="1600" dirty="0">
                <a:solidFill>
                  <a:srgbClr val="002060"/>
                </a:solidFill>
                <a:latin typeface="Consolas" panose="020B0609020204030204" pitchFamily="49" charset="0"/>
              </a:rPr>
              <a:t>/</a:t>
            </a:r>
          </a:p>
          <a:p>
            <a:endParaRPr lang="en-US" sz="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home/</a:t>
            </a:r>
          </a:p>
          <a:p>
            <a:endParaRPr lang="en-US" sz="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usr/</a:t>
            </a:r>
          </a:p>
          <a:p>
            <a:endParaRPr lang="en-US" sz="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var/</a:t>
            </a:r>
          </a:p>
          <a:p>
            <a:endParaRPr lang="en-US" sz="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proc/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302564" y="5682783"/>
            <a:ext cx="359308" cy="10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55115" y="3413611"/>
            <a:ext cx="148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549463" y="4519015"/>
            <a:ext cx="469658" cy="425712"/>
          </a:xfrm>
          <a:prstGeom prst="ellipse">
            <a:avLst/>
          </a:prstGeom>
          <a:solidFill>
            <a:srgbClr val="DFC9EF"/>
          </a:solidFill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Consolas" panose="020B0609020204030204" pitchFamily="49" charset="0"/>
              </a:rPr>
              <a:t>bash</a:t>
            </a:r>
          </a:p>
        </p:txBody>
      </p:sp>
      <p:pic>
        <p:nvPicPr>
          <p:cNvPr id="35" name="Picture 4" descr="Image result for user gray clip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69" y="3420968"/>
            <a:ext cx="320563" cy="488477"/>
          </a:xfrm>
          <a:prstGeom prst="rect">
            <a:avLst/>
          </a:prstGeom>
          <a:noFill/>
          <a:extLst/>
        </p:spPr>
      </p:pic>
      <p:pic>
        <p:nvPicPr>
          <p:cNvPr id="36" name="Picture 4" descr="Image result for user gray clipar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52" y="3471891"/>
            <a:ext cx="335945" cy="511916"/>
          </a:xfrm>
          <a:prstGeom prst="rect">
            <a:avLst/>
          </a:prstGeom>
          <a:noFill/>
          <a:extLst/>
        </p:spPr>
      </p:pic>
      <p:sp>
        <p:nvSpPr>
          <p:cNvPr id="37" name="Right Arrow Callout 34"/>
          <p:cNvSpPr/>
          <p:nvPr/>
        </p:nvSpPr>
        <p:spPr>
          <a:xfrm>
            <a:off x="8439785" y="5875516"/>
            <a:ext cx="1596497" cy="240691"/>
          </a:xfrm>
          <a:prstGeom prst="rightArrowCallout">
            <a:avLst>
              <a:gd name="adj1" fmla="val 25000"/>
              <a:gd name="adj2" fmla="val 22190"/>
              <a:gd name="adj3" fmla="val 47482"/>
              <a:gd name="adj4" fmla="val 87133"/>
            </a:avLst>
          </a:prstGeom>
          <a:noFill/>
          <a:ln w="12700" cmpd="sng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</a:rPr>
              <a:t>77.139.180.14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20902" y="3496597"/>
            <a:ext cx="1351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(lnx-host)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08557" y="3802129"/>
            <a:ext cx="106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(lnx-cont)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 descr="Image result for user gray clipar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95" y="4302601"/>
            <a:ext cx="356473" cy="5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3686583" y="4636171"/>
            <a:ext cx="22070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86583" y="5008658"/>
            <a:ext cx="22070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686583" y="5352790"/>
            <a:ext cx="22070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687683" y="5715145"/>
            <a:ext cx="22070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517383" y="5329238"/>
            <a:ext cx="1444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04802" y="4996008"/>
            <a:ext cx="1444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04802" y="4636171"/>
            <a:ext cx="1444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04093" y="4323863"/>
            <a:ext cx="1444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/>
      <p:bldP spid="27" grpId="0"/>
      <p:bldP spid="33" grpId="0"/>
      <p:bldP spid="34" grpId="0" animBg="1"/>
      <p:bldP spid="37" grpId="0" animBg="1"/>
      <p:bldP spid="38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29387</TotalTime>
  <Words>1184</Words>
  <Application>Microsoft Office PowerPoint</Application>
  <PresentationFormat>מסך רחב</PresentationFormat>
  <Paragraphs>562</Paragraphs>
  <Slides>34</Slides>
  <Notes>34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34</vt:i4>
      </vt:variant>
    </vt:vector>
  </HeadingPairs>
  <TitlesOfParts>
    <vt:vector size="51" baseType="lpstr">
      <vt:lpstr>Microsoft YaHei</vt:lpstr>
      <vt:lpstr>Arial</vt:lpstr>
      <vt:lpstr>Calibri</vt:lpstr>
      <vt:lpstr>Cambria</vt:lpstr>
      <vt:lpstr>Comic Sans MS</vt:lpstr>
      <vt:lpstr>Consolas</vt:lpstr>
      <vt:lpstr>Lucida Sans Unicode</vt:lpstr>
      <vt:lpstr>Mangal</vt:lpstr>
      <vt:lpstr>Tahoma</vt:lpstr>
      <vt:lpstr>Times</vt:lpstr>
      <vt:lpstr>Times New Roman</vt:lpstr>
      <vt:lpstr>Verdana</vt:lpstr>
      <vt:lpstr>Wingdings</vt:lpstr>
      <vt:lpstr>Wingdings 2</vt:lpstr>
      <vt:lpstr>Wingdings 3</vt:lpstr>
      <vt:lpstr>Concourse</vt:lpstr>
      <vt:lpstr>1_Concourse</vt:lpstr>
      <vt:lpstr>WatchIT: Who Watches Your IT Guy?</vt:lpstr>
      <vt:lpstr>Motivation</vt:lpstr>
      <vt:lpstr>מצגת של PowerPoint‏</vt:lpstr>
      <vt:lpstr>Observation</vt:lpstr>
      <vt:lpstr>Observation</vt:lpstr>
      <vt:lpstr>Contributions</vt:lpstr>
      <vt:lpstr>Threat Model</vt:lpstr>
      <vt:lpstr>Background – Linux Containers</vt:lpstr>
      <vt:lpstr>Background – Linux Containers</vt:lpstr>
      <vt:lpstr>Key Idea</vt:lpstr>
      <vt:lpstr>Key Idea</vt:lpstr>
      <vt:lpstr>Introducing Perforated Container</vt:lpstr>
      <vt:lpstr>Introducing Perforated Container</vt:lpstr>
      <vt:lpstr>Deployment Example</vt:lpstr>
      <vt:lpstr>Perforated Container as a Sandbox</vt:lpstr>
      <vt:lpstr>Filesystem Monitor – </vt:lpstr>
      <vt:lpstr>ContainIT Software Architecture</vt:lpstr>
      <vt:lpstr>One More Thing…</vt:lpstr>
      <vt:lpstr>Introducing Permission Broker</vt:lpstr>
      <vt:lpstr>ContainIT Software Architecture</vt:lpstr>
      <vt:lpstr>See the Paper For…</vt:lpstr>
      <vt:lpstr>Case Study &amp; Evaluation</vt:lpstr>
      <vt:lpstr>Environment</vt:lpstr>
      <vt:lpstr>Methodology</vt:lpstr>
      <vt:lpstr>Stage 1 – Database Analysis</vt:lpstr>
      <vt:lpstr>Stage 1 – Database Analysis</vt:lpstr>
      <vt:lpstr>Stage 1 – Database Analysis</vt:lpstr>
      <vt:lpstr>Stage 2 – Custom Tailoring</vt:lpstr>
      <vt:lpstr>Stage 3 – Test Period</vt:lpstr>
      <vt:lpstr>Stage 3 – Test Period Results</vt:lpstr>
      <vt:lpstr>Stage 3 – Test Period Results</vt:lpstr>
      <vt:lpstr>Stage 3 – Test Period Results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WatchIT-SOSP2017Presentation</dc:title>
  <dc:creator>Noam Shalev</dc:creator>
  <cp:lastModifiedBy>Noam Shalev</cp:lastModifiedBy>
  <cp:revision>1785</cp:revision>
  <cp:lastPrinted>2014-12-07T11:39:07Z</cp:lastPrinted>
  <dcterms:created xsi:type="dcterms:W3CDTF">2014-12-03T16:41:53Z</dcterms:created>
  <dcterms:modified xsi:type="dcterms:W3CDTF">2017-11-21T15:27:57Z</dcterms:modified>
  <cp:contentStatus>סופי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